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gif" ContentType="image/gif"/>
  <Override PartName="/ppt/diagrams/layout2.xml" ContentType="application/vnd.openxmlformats-officedocument.drawingml.diagram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diagrams/layout3.xml" ContentType="application/vnd.openxmlformats-officedocument.drawingml.diagram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4"/>
  </p:notesMasterIdLst>
  <p:sldIdLst>
    <p:sldId id="423" r:id="rId2"/>
    <p:sldId id="443" r:id="rId3"/>
    <p:sldId id="424" r:id="rId4"/>
    <p:sldId id="445" r:id="rId5"/>
    <p:sldId id="444" r:id="rId6"/>
    <p:sldId id="425" r:id="rId7"/>
    <p:sldId id="426" r:id="rId8"/>
    <p:sldId id="427" r:id="rId9"/>
    <p:sldId id="384" r:id="rId10"/>
    <p:sldId id="431" r:id="rId11"/>
    <p:sldId id="385" r:id="rId12"/>
    <p:sldId id="386" r:id="rId13"/>
    <p:sldId id="387" r:id="rId14"/>
    <p:sldId id="388" r:id="rId15"/>
    <p:sldId id="389" r:id="rId16"/>
    <p:sldId id="390" r:id="rId17"/>
    <p:sldId id="391" r:id="rId18"/>
    <p:sldId id="392" r:id="rId19"/>
    <p:sldId id="393" r:id="rId20"/>
    <p:sldId id="394" r:id="rId21"/>
    <p:sldId id="395" r:id="rId22"/>
    <p:sldId id="396" r:id="rId23"/>
    <p:sldId id="428" r:id="rId24"/>
    <p:sldId id="430" r:id="rId25"/>
    <p:sldId id="432" r:id="rId26"/>
    <p:sldId id="398" r:id="rId27"/>
    <p:sldId id="433" r:id="rId28"/>
    <p:sldId id="434" r:id="rId29"/>
    <p:sldId id="441" r:id="rId30"/>
    <p:sldId id="399" r:id="rId31"/>
    <p:sldId id="400" r:id="rId32"/>
    <p:sldId id="402" r:id="rId33"/>
    <p:sldId id="403" r:id="rId34"/>
    <p:sldId id="416" r:id="rId35"/>
    <p:sldId id="407" r:id="rId36"/>
    <p:sldId id="408" r:id="rId37"/>
    <p:sldId id="435" r:id="rId38"/>
    <p:sldId id="436" r:id="rId39"/>
    <p:sldId id="437" r:id="rId40"/>
    <p:sldId id="438" r:id="rId41"/>
    <p:sldId id="439" r:id="rId42"/>
    <p:sldId id="442" r:id="rId43"/>
    <p:sldId id="446" r:id="rId44"/>
    <p:sldId id="448" r:id="rId45"/>
    <p:sldId id="449" r:id="rId46"/>
    <p:sldId id="450" r:id="rId47"/>
    <p:sldId id="451" r:id="rId48"/>
    <p:sldId id="452" r:id="rId49"/>
    <p:sldId id="453" r:id="rId50"/>
    <p:sldId id="454" r:id="rId51"/>
    <p:sldId id="455" r:id="rId52"/>
    <p:sldId id="456" r:id="rId53"/>
    <p:sldId id="457" r:id="rId54"/>
    <p:sldId id="458" r:id="rId55"/>
    <p:sldId id="459" r:id="rId56"/>
    <p:sldId id="460" r:id="rId57"/>
    <p:sldId id="461" r:id="rId58"/>
    <p:sldId id="462" r:id="rId59"/>
    <p:sldId id="472" r:id="rId60"/>
    <p:sldId id="473" r:id="rId61"/>
    <p:sldId id="496" r:id="rId62"/>
    <p:sldId id="497" r:id="rId63"/>
    <p:sldId id="508" r:id="rId64"/>
    <p:sldId id="498" r:id="rId65"/>
    <p:sldId id="499" r:id="rId66"/>
    <p:sldId id="500" r:id="rId67"/>
    <p:sldId id="501" r:id="rId68"/>
    <p:sldId id="502" r:id="rId69"/>
    <p:sldId id="503" r:id="rId70"/>
    <p:sldId id="504" r:id="rId71"/>
    <p:sldId id="505" r:id="rId72"/>
    <p:sldId id="506" r:id="rId73"/>
    <p:sldId id="507" r:id="rId74"/>
    <p:sldId id="474" r:id="rId75"/>
    <p:sldId id="475" r:id="rId76"/>
    <p:sldId id="476" r:id="rId77"/>
    <p:sldId id="477" r:id="rId78"/>
    <p:sldId id="478" r:id="rId79"/>
    <p:sldId id="479" r:id="rId80"/>
    <p:sldId id="480" r:id="rId81"/>
    <p:sldId id="481" r:id="rId82"/>
    <p:sldId id="482" r:id="rId83"/>
    <p:sldId id="483" r:id="rId84"/>
    <p:sldId id="484" r:id="rId85"/>
    <p:sldId id="485" r:id="rId86"/>
    <p:sldId id="486" r:id="rId87"/>
    <p:sldId id="487" r:id="rId88"/>
    <p:sldId id="488" r:id="rId89"/>
    <p:sldId id="489" r:id="rId90"/>
    <p:sldId id="490" r:id="rId91"/>
    <p:sldId id="491" r:id="rId92"/>
    <p:sldId id="492" r:id="rId93"/>
    <p:sldId id="493" r:id="rId94"/>
    <p:sldId id="464" r:id="rId95"/>
    <p:sldId id="463" r:id="rId96"/>
    <p:sldId id="465" r:id="rId97"/>
    <p:sldId id="466" r:id="rId98"/>
    <p:sldId id="467" r:id="rId99"/>
    <p:sldId id="468" r:id="rId100"/>
    <p:sldId id="469" r:id="rId101"/>
    <p:sldId id="470" r:id="rId102"/>
    <p:sldId id="471" r:id="rId103"/>
    <p:sldId id="494" r:id="rId104"/>
    <p:sldId id="509" r:id="rId105"/>
    <p:sldId id="510" r:id="rId106"/>
    <p:sldId id="511" r:id="rId107"/>
    <p:sldId id="512" r:id="rId108"/>
    <p:sldId id="513" r:id="rId109"/>
    <p:sldId id="515" r:id="rId110"/>
    <p:sldId id="514" r:id="rId111"/>
    <p:sldId id="495" r:id="rId112"/>
    <p:sldId id="440"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y LeBoeuf" initials="k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3F79"/>
    <a:srgbClr val="C00000"/>
    <a:srgbClr val="79BD36"/>
    <a:srgbClr val="B0BEE4"/>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1415" autoAdjust="0"/>
    <p:restoredTop sz="76661" autoAdjust="0"/>
  </p:normalViewPr>
  <p:slideViewPr>
    <p:cSldViewPr snapToGrid="0">
      <p:cViewPr varScale="1">
        <p:scale>
          <a:sx n="99" d="100"/>
          <a:sy n="99" d="100"/>
        </p:scale>
        <p:origin x="-102" y="-282"/>
      </p:cViewPr>
      <p:guideLst>
        <p:guide orient="horz" pos="2160"/>
        <p:guide pos="2880"/>
      </p:guideLst>
    </p:cSldViewPr>
  </p:slideViewPr>
  <p:outlineViewPr>
    <p:cViewPr>
      <p:scale>
        <a:sx n="33" d="100"/>
        <a:sy n="33" d="100"/>
      </p:scale>
      <p:origin x="0" y="1314"/>
    </p:cViewPr>
  </p:outlineViewPr>
  <p:notesTextViewPr>
    <p:cViewPr>
      <p:scale>
        <a:sx n="1" d="1"/>
        <a:sy n="1" d="1"/>
      </p:scale>
      <p:origin x="0" y="0"/>
    </p:cViewPr>
  </p:notesTextViewPr>
  <p:sorterViewPr>
    <p:cViewPr>
      <p:scale>
        <a:sx n="150" d="100"/>
        <a:sy n="150" d="100"/>
      </p:scale>
      <p:origin x="0" y="-3786"/>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1" Type="http://schemas.openxmlformats.org/officeDocument/2006/relationships/image" Target="../media/image5.png"/></Relationships>
</file>

<file path=ppt/diagrams/_rels/data2.xml.rels><?xml version="1.0" encoding="UTF-8" standalone="yes"?>
<Relationships xmlns="http://schemas.openxmlformats.org/package/2006/relationships"><Relationship Id="rId1" Type="http://schemas.openxmlformats.org/officeDocument/2006/relationships/image" Target="../media/image5.png"/></Relationships>
</file>

<file path=ppt/diagrams/_rels/data3.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1.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2D04D3-E517-47E6-B6BC-F38763466511}" type="doc">
      <dgm:prSet loTypeId="urn:microsoft.com/office/officeart/2005/8/layout/vList3#4" loCatId="list" qsTypeId="urn:microsoft.com/office/officeart/2005/8/quickstyle/simple1" qsCatId="simple" csTypeId="urn:microsoft.com/office/officeart/2005/8/colors/accent1_2" csCatId="accent1" phldr="1"/>
      <dgm:spPr/>
    </dgm:pt>
    <dgm:pt modelId="{35DF6855-A4EA-4860-A06E-14280071BA0E}">
      <dgm:prSet phldrT="[Text]" custT="1"/>
      <dgm:spPr/>
      <dgm:t>
        <a:bodyPr/>
        <a:lstStyle/>
        <a:p>
          <a:pPr algn="l"/>
          <a:r>
            <a:rPr lang="en-US" sz="1500" dirty="0" smtClean="0"/>
            <a:t>1. User will create  customer, Account, Address, contact and quote information in Salesforce</a:t>
          </a:r>
        </a:p>
        <a:p>
          <a:pPr algn="l"/>
          <a:r>
            <a:rPr lang="en-US" sz="1500" dirty="0" smtClean="0"/>
            <a:t>2. All these data will be persisted in Salesforce Database and quote Id will be generated.</a:t>
          </a:r>
        </a:p>
        <a:p>
          <a:pPr algn="l"/>
          <a:r>
            <a:rPr lang="en-US" sz="1500" dirty="0" smtClean="0"/>
            <a:t>3. On successful Quote Creation, Quote details page will be displayed with Select Product button.</a:t>
          </a:r>
        </a:p>
        <a:p>
          <a:pPr algn="l"/>
          <a:r>
            <a:rPr lang="en-US" sz="1500" dirty="0" smtClean="0"/>
            <a:t>4. On click of ‘Select product’ button, these salesforce data will be converted in to century XML using Visual force page.</a:t>
          </a:r>
        </a:p>
        <a:p>
          <a:pPr algn="l"/>
          <a:r>
            <a:rPr lang="en-US" sz="1500" dirty="0" smtClean="0"/>
            <a:t> 5. Salesforce will send  the  XML to Century via Century API.</a:t>
          </a:r>
          <a:endParaRPr lang="en-US" sz="1500" dirty="0"/>
        </a:p>
      </dgm:t>
    </dgm:pt>
    <dgm:pt modelId="{B5CD856F-C0FB-475E-A65F-4C643A1EF82F}" type="parTrans" cxnId="{E6BE988A-0C8B-4AD5-A20C-E4B5F1ACDA17}">
      <dgm:prSet/>
      <dgm:spPr/>
      <dgm:t>
        <a:bodyPr/>
        <a:lstStyle/>
        <a:p>
          <a:endParaRPr lang="en-US"/>
        </a:p>
      </dgm:t>
    </dgm:pt>
    <dgm:pt modelId="{B38B089A-10D7-405E-9C10-A8AB5FD7E2CD}" type="sibTrans" cxnId="{E6BE988A-0C8B-4AD5-A20C-E4B5F1ACDA17}">
      <dgm:prSet/>
      <dgm:spPr/>
      <dgm:t>
        <a:bodyPr/>
        <a:lstStyle/>
        <a:p>
          <a:endParaRPr lang="en-US"/>
        </a:p>
      </dgm:t>
    </dgm:pt>
    <dgm:pt modelId="{AB753071-7247-42E7-9940-08A985679974}" type="pres">
      <dgm:prSet presAssocID="{D42D04D3-E517-47E6-B6BC-F38763466511}" presName="linearFlow" presStyleCnt="0">
        <dgm:presLayoutVars>
          <dgm:dir/>
          <dgm:resizeHandles val="exact"/>
        </dgm:presLayoutVars>
      </dgm:prSet>
      <dgm:spPr/>
    </dgm:pt>
    <dgm:pt modelId="{CA5E108C-F101-46A0-9E16-86A4FBF88C19}" type="pres">
      <dgm:prSet presAssocID="{35DF6855-A4EA-4860-A06E-14280071BA0E}" presName="composite" presStyleCnt="0"/>
      <dgm:spPr/>
    </dgm:pt>
    <dgm:pt modelId="{2B7B72C7-8CCB-4397-814C-5108405A3C53}" type="pres">
      <dgm:prSet presAssocID="{35DF6855-A4EA-4860-A06E-14280071BA0E}" presName="imgShp" presStyleLbl="fgImgPlace1" presStyleIdx="0" presStyleCnt="1" custScaleX="135014" custScaleY="111307" custLinFactNeighborX="-12523"/>
      <dgm:spPr>
        <a:blipFill rotWithShape="1">
          <a:blip xmlns:r="http://schemas.openxmlformats.org/officeDocument/2006/relationships" r:embed="rId1">
            <a:extLst>
              <a:ext uri="{28A0092B-C50C-407E-A947-70E740481C1C}">
                <a14:useLocalDpi xmlns="" xmlns:a14="http://schemas.microsoft.com/office/drawing/2010/main" val="0"/>
              </a:ext>
            </a:extLst>
          </a:blip>
          <a:srcRect/>
          <a:stretch>
            <a:fillRect l="-15000" r="-15000"/>
          </a:stretch>
        </a:blipFill>
        <a:effectLst>
          <a:softEdge rad="31750"/>
        </a:effectLst>
      </dgm:spPr>
      <dgm:extLst/>
    </dgm:pt>
    <dgm:pt modelId="{68B12F1E-F34F-4B0B-B539-4B479E68A384}" type="pres">
      <dgm:prSet presAssocID="{35DF6855-A4EA-4860-A06E-14280071BA0E}" presName="txShp" presStyleLbl="node1" presStyleIdx="0" presStyleCnt="1" custScaleX="118127" custScaleY="123823" custLinFactNeighborX="11944" custLinFactNeighborY="1603">
        <dgm:presLayoutVars>
          <dgm:bulletEnabled val="1"/>
        </dgm:presLayoutVars>
      </dgm:prSet>
      <dgm:spPr/>
      <dgm:t>
        <a:bodyPr/>
        <a:lstStyle/>
        <a:p>
          <a:endParaRPr lang="en-US"/>
        </a:p>
      </dgm:t>
    </dgm:pt>
  </dgm:ptLst>
  <dgm:cxnLst>
    <dgm:cxn modelId="{F69089AC-46FE-41AF-99C3-B481DE831DEF}" type="presOf" srcId="{35DF6855-A4EA-4860-A06E-14280071BA0E}" destId="{68B12F1E-F34F-4B0B-B539-4B479E68A384}" srcOrd="0" destOrd="0" presId="urn:microsoft.com/office/officeart/2005/8/layout/vList3#4"/>
    <dgm:cxn modelId="{E6BE988A-0C8B-4AD5-A20C-E4B5F1ACDA17}" srcId="{D42D04D3-E517-47E6-B6BC-F38763466511}" destId="{35DF6855-A4EA-4860-A06E-14280071BA0E}" srcOrd="0" destOrd="0" parTransId="{B5CD856F-C0FB-475E-A65F-4C643A1EF82F}" sibTransId="{B38B089A-10D7-405E-9C10-A8AB5FD7E2CD}"/>
    <dgm:cxn modelId="{6FBE7759-6EB8-4AB5-B3DB-09045658F741}" type="presOf" srcId="{D42D04D3-E517-47E6-B6BC-F38763466511}" destId="{AB753071-7247-42E7-9940-08A985679974}" srcOrd="0" destOrd="0" presId="urn:microsoft.com/office/officeart/2005/8/layout/vList3#4"/>
    <dgm:cxn modelId="{182F6A51-9B06-4D3F-B8A6-966C228A1F57}" type="presParOf" srcId="{AB753071-7247-42E7-9940-08A985679974}" destId="{CA5E108C-F101-46A0-9E16-86A4FBF88C19}" srcOrd="0" destOrd="0" presId="urn:microsoft.com/office/officeart/2005/8/layout/vList3#4"/>
    <dgm:cxn modelId="{3BC92C88-57E7-4A19-A568-4E36E288DCCD}" type="presParOf" srcId="{CA5E108C-F101-46A0-9E16-86A4FBF88C19}" destId="{2B7B72C7-8CCB-4397-814C-5108405A3C53}" srcOrd="0" destOrd="0" presId="urn:microsoft.com/office/officeart/2005/8/layout/vList3#4"/>
    <dgm:cxn modelId="{A0E4ED68-D8EE-478B-B6FD-397C9A5FD096}" type="presParOf" srcId="{CA5E108C-F101-46A0-9E16-86A4FBF88C19}" destId="{68B12F1E-F34F-4B0B-B539-4B479E68A384}" srcOrd="1" destOrd="0" presId="urn:microsoft.com/office/officeart/2005/8/layout/vList3#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CAED87-D9DF-4B86-A42B-2B6CFAB52B0A}" type="doc">
      <dgm:prSet loTypeId="urn:microsoft.com/office/officeart/2005/8/layout/vList3#5" loCatId="list" qsTypeId="urn:microsoft.com/office/officeart/2005/8/quickstyle/simple1" qsCatId="simple" csTypeId="urn:microsoft.com/office/officeart/2005/8/colors/accent1_2" csCatId="accent1" phldr="1"/>
      <dgm:spPr/>
    </dgm:pt>
    <dgm:pt modelId="{FC502582-660B-4501-B9BF-8405C7703CEA}">
      <dgm:prSet phldrT="[Text]" custT="1"/>
      <dgm:spPr/>
      <dgm:t>
        <a:bodyPr/>
        <a:lstStyle/>
        <a:p>
          <a:pPr algn="l">
            <a:lnSpc>
              <a:spcPct val="100000"/>
            </a:lnSpc>
          </a:pPr>
          <a:r>
            <a:rPr lang="en-US" sz="1500" dirty="0" smtClean="0"/>
            <a:t>1. On click of Select Product button from Quote details page, Salesforce information such as  Account, Customer and Address will be transformed into Century Data in the format of XML</a:t>
          </a:r>
        </a:p>
        <a:p>
          <a:pPr algn="l">
            <a:lnSpc>
              <a:spcPct val="100000"/>
            </a:lnSpc>
          </a:pPr>
          <a:r>
            <a:rPr lang="en-US" sz="1500" dirty="0" smtClean="0"/>
            <a:t>2. All these Salesforce information will be consumed via Century API to persist data in Century</a:t>
          </a:r>
        </a:p>
        <a:p>
          <a:pPr algn="l">
            <a:lnSpc>
              <a:spcPct val="100000"/>
            </a:lnSpc>
          </a:pPr>
          <a:r>
            <a:rPr lang="en-US" sz="1500" dirty="0" smtClean="0"/>
            <a:t>3.  Response will be send back to Salesforce via API along with Century Account and Customer Id. This information will be stored in Salesforce.</a:t>
          </a:r>
        </a:p>
        <a:p>
          <a:pPr algn="l">
            <a:lnSpc>
              <a:spcPct val="100000"/>
            </a:lnSpc>
          </a:pPr>
          <a:r>
            <a:rPr lang="en-US" sz="1500" dirty="0" smtClean="0"/>
            <a:t>4. On successful response, user will be presented with Century  Service Selection page to select the product.</a:t>
          </a:r>
          <a:endParaRPr lang="en-US" sz="1500" dirty="0"/>
        </a:p>
      </dgm:t>
    </dgm:pt>
    <dgm:pt modelId="{8C05C2DF-89C4-45D1-8218-6BF5BA70EB2A}" type="parTrans" cxnId="{1625401D-AAC2-4D2D-BA29-10931A139AD3}">
      <dgm:prSet/>
      <dgm:spPr/>
      <dgm:t>
        <a:bodyPr/>
        <a:lstStyle/>
        <a:p>
          <a:endParaRPr lang="en-US"/>
        </a:p>
      </dgm:t>
    </dgm:pt>
    <dgm:pt modelId="{3F13E537-E25E-4EB1-81EA-6D24F402898B}" type="sibTrans" cxnId="{1625401D-AAC2-4D2D-BA29-10931A139AD3}">
      <dgm:prSet/>
      <dgm:spPr/>
      <dgm:t>
        <a:bodyPr/>
        <a:lstStyle/>
        <a:p>
          <a:endParaRPr lang="en-US"/>
        </a:p>
      </dgm:t>
    </dgm:pt>
    <dgm:pt modelId="{D5CC7901-6A86-4681-94C3-48D6312E0CBB}" type="pres">
      <dgm:prSet presAssocID="{FCCAED87-D9DF-4B86-A42B-2B6CFAB52B0A}" presName="linearFlow" presStyleCnt="0">
        <dgm:presLayoutVars>
          <dgm:dir/>
          <dgm:resizeHandles val="exact"/>
        </dgm:presLayoutVars>
      </dgm:prSet>
      <dgm:spPr/>
    </dgm:pt>
    <dgm:pt modelId="{4E3B834B-8917-4E88-960E-E7649480F564}" type="pres">
      <dgm:prSet presAssocID="{FC502582-660B-4501-B9BF-8405C7703CEA}" presName="composite" presStyleCnt="0"/>
      <dgm:spPr/>
    </dgm:pt>
    <dgm:pt modelId="{20F94898-EED5-425D-A3B2-A44865B7B25A}" type="pres">
      <dgm:prSet presAssocID="{FC502582-660B-4501-B9BF-8405C7703CEA}" presName="imgShp" presStyleLbl="fgImgPlace1" presStyleIdx="0" presStyleCnt="1" custScaleX="129431" custScaleY="119173" custLinFactNeighborX="-18192"/>
      <dgm:spPr>
        <a:blipFill rotWithShape="1">
          <a:blip xmlns:r="http://schemas.openxmlformats.org/officeDocument/2006/relationships" r:embed="rId1">
            <a:extLst>
              <a:ext uri="{28A0092B-C50C-407E-A947-70E740481C1C}">
                <a14:useLocalDpi xmlns="" xmlns:a14="http://schemas.microsoft.com/office/drawing/2010/main" val="0"/>
              </a:ext>
            </a:extLst>
          </a:blip>
          <a:srcRect/>
          <a:stretch>
            <a:fillRect l="-15000" r="-15000"/>
          </a:stretch>
        </a:blipFill>
        <a:effectLst>
          <a:softEdge rad="31750"/>
        </a:effectLst>
      </dgm:spPr>
      <dgm:extLst>
        <a:ext uri="{E40237B7-FDA0-4F09-8148-C483321AD2D9}">
          <dgm14:cNvPr xmlns="" xmlns:dgm14="http://schemas.microsoft.com/office/drawing/2010/diagram" id="0" name="" descr="C:\Users\vijaiarunkumar.M\Desktop\SFDC\2014-12-30_105626_SFDC.png"/>
        </a:ext>
      </dgm:extLst>
    </dgm:pt>
    <dgm:pt modelId="{242AE460-92B3-4817-A846-FBDC47286810}" type="pres">
      <dgm:prSet presAssocID="{FC502582-660B-4501-B9BF-8405C7703CEA}" presName="txShp" presStyleLbl="node1" presStyleIdx="0" presStyleCnt="1" custScaleX="114615" custScaleY="134444" custLinFactNeighborX="-925">
        <dgm:presLayoutVars>
          <dgm:bulletEnabled val="1"/>
        </dgm:presLayoutVars>
      </dgm:prSet>
      <dgm:spPr/>
      <dgm:t>
        <a:bodyPr/>
        <a:lstStyle/>
        <a:p>
          <a:endParaRPr lang="en-US"/>
        </a:p>
      </dgm:t>
    </dgm:pt>
  </dgm:ptLst>
  <dgm:cxnLst>
    <dgm:cxn modelId="{66DE1C54-51A4-45FA-B930-5DE1370BD2BB}" type="presOf" srcId="{FCCAED87-D9DF-4B86-A42B-2B6CFAB52B0A}" destId="{D5CC7901-6A86-4681-94C3-48D6312E0CBB}" srcOrd="0" destOrd="0" presId="urn:microsoft.com/office/officeart/2005/8/layout/vList3#5"/>
    <dgm:cxn modelId="{1625401D-AAC2-4D2D-BA29-10931A139AD3}" srcId="{FCCAED87-D9DF-4B86-A42B-2B6CFAB52B0A}" destId="{FC502582-660B-4501-B9BF-8405C7703CEA}" srcOrd="0" destOrd="0" parTransId="{8C05C2DF-89C4-45D1-8218-6BF5BA70EB2A}" sibTransId="{3F13E537-E25E-4EB1-81EA-6D24F402898B}"/>
    <dgm:cxn modelId="{A4808BCC-ED9A-4670-8FF7-3605F9881F79}" type="presOf" srcId="{FC502582-660B-4501-B9BF-8405C7703CEA}" destId="{242AE460-92B3-4817-A846-FBDC47286810}" srcOrd="0" destOrd="0" presId="urn:microsoft.com/office/officeart/2005/8/layout/vList3#5"/>
    <dgm:cxn modelId="{5434D8CC-6E30-473D-A180-27141F3EBC1C}" type="presParOf" srcId="{D5CC7901-6A86-4681-94C3-48D6312E0CBB}" destId="{4E3B834B-8917-4E88-960E-E7649480F564}" srcOrd="0" destOrd="0" presId="urn:microsoft.com/office/officeart/2005/8/layout/vList3#5"/>
    <dgm:cxn modelId="{031FCCA8-54C0-4237-A8A6-5FC03BCBCA51}" type="presParOf" srcId="{4E3B834B-8917-4E88-960E-E7649480F564}" destId="{20F94898-EED5-425D-A3B2-A44865B7B25A}" srcOrd="0" destOrd="0" presId="urn:microsoft.com/office/officeart/2005/8/layout/vList3#5"/>
    <dgm:cxn modelId="{B280BB97-E4C9-4981-8576-9304914FCABA}" type="presParOf" srcId="{4E3B834B-8917-4E88-960E-E7649480F564}" destId="{242AE460-92B3-4817-A846-FBDC47286810}" srcOrd="1" destOrd="0" presId="urn:microsoft.com/office/officeart/2005/8/layout/vList3#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BA0BAC-8887-4783-B75B-E1F807A5D784}" type="doc">
      <dgm:prSet loTypeId="urn:microsoft.com/office/officeart/2005/8/layout/vList3#6" loCatId="list" qsTypeId="urn:microsoft.com/office/officeart/2005/8/quickstyle/simple1" qsCatId="simple" csTypeId="urn:microsoft.com/office/officeart/2005/8/colors/accent1_2" csCatId="accent1" phldr="1"/>
      <dgm:spPr/>
    </dgm:pt>
    <dgm:pt modelId="{F26951CB-5476-42E8-A8DD-C12EF5F5C4C8}">
      <dgm:prSet phldrT="[Text]"/>
      <dgm:spPr/>
      <dgm:t>
        <a:bodyPr/>
        <a:lstStyle/>
        <a:p>
          <a:pPr algn="l"/>
          <a:r>
            <a:rPr lang="en-US" dirty="0" smtClean="0"/>
            <a:t>1. User will select the Service, Features and process parameter in century Mashup screen</a:t>
          </a:r>
        </a:p>
        <a:p>
          <a:pPr algn="l"/>
          <a:r>
            <a:rPr lang="en-US" dirty="0" smtClean="0"/>
            <a:t>2. After selecting the data, the user will submit the order </a:t>
          </a:r>
        </a:p>
        <a:p>
          <a:pPr algn="l"/>
          <a:r>
            <a:rPr lang="en-US" dirty="0" smtClean="0"/>
            <a:t>3. On submitting the order, the workflow will split to provisioning the order.</a:t>
          </a:r>
        </a:p>
        <a:p>
          <a:pPr algn="l"/>
          <a:r>
            <a:rPr lang="en-US" dirty="0" smtClean="0"/>
            <a:t>4. On successful provisioning, the notification will be send to SFDC using Rest service via Century API</a:t>
          </a:r>
        </a:p>
        <a:p>
          <a:pPr algn="l"/>
          <a:r>
            <a:rPr lang="en-US" dirty="0" smtClean="0"/>
            <a:t>5. Once the notification is received, options will be enabled to view century order summary and service delivery in salesforce quote  page</a:t>
          </a:r>
          <a:endParaRPr lang="en-US" dirty="0"/>
        </a:p>
      </dgm:t>
    </dgm:pt>
    <dgm:pt modelId="{33751238-C225-4E5B-8E6F-CA89568E4F1E}" type="parTrans" cxnId="{056C6D6E-1C87-47DA-A5B8-7D3C3B880CFD}">
      <dgm:prSet/>
      <dgm:spPr/>
      <dgm:t>
        <a:bodyPr/>
        <a:lstStyle/>
        <a:p>
          <a:endParaRPr lang="en-US"/>
        </a:p>
      </dgm:t>
    </dgm:pt>
    <dgm:pt modelId="{44CD7E56-9FF7-400E-866A-C117BE61F0D3}" type="sibTrans" cxnId="{056C6D6E-1C87-47DA-A5B8-7D3C3B880CFD}">
      <dgm:prSet/>
      <dgm:spPr/>
      <dgm:t>
        <a:bodyPr/>
        <a:lstStyle/>
        <a:p>
          <a:endParaRPr lang="en-US"/>
        </a:p>
      </dgm:t>
    </dgm:pt>
    <dgm:pt modelId="{995A3946-4279-408D-88A7-12EC4D36A0D2}" type="pres">
      <dgm:prSet presAssocID="{77BA0BAC-8887-4783-B75B-E1F807A5D784}" presName="linearFlow" presStyleCnt="0">
        <dgm:presLayoutVars>
          <dgm:dir/>
          <dgm:resizeHandles val="exact"/>
        </dgm:presLayoutVars>
      </dgm:prSet>
      <dgm:spPr/>
    </dgm:pt>
    <dgm:pt modelId="{3F59B1F0-A576-4F69-86AA-681C139A886D}" type="pres">
      <dgm:prSet presAssocID="{F26951CB-5476-42E8-A8DD-C12EF5F5C4C8}" presName="composite" presStyleCnt="0"/>
      <dgm:spPr/>
    </dgm:pt>
    <dgm:pt modelId="{AFAED0D9-9B17-45E6-9B70-292BB367EF02}" type="pres">
      <dgm:prSet presAssocID="{F26951CB-5476-42E8-A8DD-C12EF5F5C4C8}" presName="imgShp" presStyleLbl="fgImgPlace1" presStyleIdx="0" presStyleCnt="1" custScaleX="130342" custScaleY="111303" custLinFactNeighborX="-10500"/>
      <dgm:spPr>
        <a:blipFill rotWithShape="1">
          <a:blip xmlns:r="http://schemas.openxmlformats.org/officeDocument/2006/relationships" r:embed="rId1">
            <a:extLst>
              <a:ext uri="{28A0092B-C50C-407E-A947-70E740481C1C}">
                <a14:useLocalDpi xmlns="" xmlns:a14="http://schemas.microsoft.com/office/drawing/2010/main" val="0"/>
              </a:ext>
            </a:extLst>
          </a:blip>
          <a:srcRect/>
          <a:stretch>
            <a:fillRect l="-15000" r="-15000"/>
          </a:stretch>
        </a:blipFill>
      </dgm:spPr>
      <dgm:extLst>
        <a:ext uri="{E40237B7-FDA0-4F09-8148-C483321AD2D9}">
          <dgm14:cNvPr xmlns="" xmlns:dgm14="http://schemas.microsoft.com/office/drawing/2010/diagram" id="0" name="" descr="C:\Users\vijaiarunkumar.M\Desktop\SFDC\2014-12-30_105702_SFDC.png"/>
        </a:ext>
      </dgm:extLst>
    </dgm:pt>
    <dgm:pt modelId="{F22E09E6-49D8-48AF-95F1-A772A1A15E36}" type="pres">
      <dgm:prSet presAssocID="{F26951CB-5476-42E8-A8DD-C12EF5F5C4C8}" presName="txShp" presStyleLbl="node1" presStyleIdx="0" presStyleCnt="1" custScaleX="113944" custScaleY="117603" custLinFactNeighborX="4224">
        <dgm:presLayoutVars>
          <dgm:bulletEnabled val="1"/>
        </dgm:presLayoutVars>
      </dgm:prSet>
      <dgm:spPr/>
      <dgm:t>
        <a:bodyPr/>
        <a:lstStyle/>
        <a:p>
          <a:endParaRPr lang="en-US"/>
        </a:p>
      </dgm:t>
    </dgm:pt>
  </dgm:ptLst>
  <dgm:cxnLst>
    <dgm:cxn modelId="{979AF4A3-C253-4BBB-B1C8-A645A49194FF}" type="presOf" srcId="{77BA0BAC-8887-4783-B75B-E1F807A5D784}" destId="{995A3946-4279-408D-88A7-12EC4D36A0D2}" srcOrd="0" destOrd="0" presId="urn:microsoft.com/office/officeart/2005/8/layout/vList3#6"/>
    <dgm:cxn modelId="{7161B524-4B07-4917-B98A-DF17B3733202}" type="presOf" srcId="{F26951CB-5476-42E8-A8DD-C12EF5F5C4C8}" destId="{F22E09E6-49D8-48AF-95F1-A772A1A15E36}" srcOrd="0" destOrd="0" presId="urn:microsoft.com/office/officeart/2005/8/layout/vList3#6"/>
    <dgm:cxn modelId="{056C6D6E-1C87-47DA-A5B8-7D3C3B880CFD}" srcId="{77BA0BAC-8887-4783-B75B-E1F807A5D784}" destId="{F26951CB-5476-42E8-A8DD-C12EF5F5C4C8}" srcOrd="0" destOrd="0" parTransId="{33751238-C225-4E5B-8E6F-CA89568E4F1E}" sibTransId="{44CD7E56-9FF7-400E-866A-C117BE61F0D3}"/>
    <dgm:cxn modelId="{28C44DD2-1FB5-46B0-841A-EF7761459FF2}" type="presParOf" srcId="{995A3946-4279-408D-88A7-12EC4D36A0D2}" destId="{3F59B1F0-A576-4F69-86AA-681C139A886D}" srcOrd="0" destOrd="0" presId="urn:microsoft.com/office/officeart/2005/8/layout/vList3#6"/>
    <dgm:cxn modelId="{90C04A69-C9C6-4BEC-9F19-F930F7C59B00}" type="presParOf" srcId="{3F59B1F0-A576-4F69-86AA-681C139A886D}" destId="{AFAED0D9-9B17-45E6-9B70-292BB367EF02}" srcOrd="0" destOrd="0" presId="urn:microsoft.com/office/officeart/2005/8/layout/vList3#6"/>
    <dgm:cxn modelId="{0D5D896E-CCD2-4738-BFFE-F138E952442A}" type="presParOf" srcId="{3F59B1F0-A576-4F69-86AA-681C139A886D}" destId="{F22E09E6-49D8-48AF-95F1-A772A1A15E36}" srcOrd="1" destOrd="0" presId="urn:microsoft.com/office/officeart/2005/8/layout/vList3#6"/>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12F1E-F34F-4B0B-B539-4B479E68A384}">
      <dsp:nvSpPr>
        <dsp:cNvPr id="0" name=""/>
        <dsp:cNvSpPr/>
      </dsp:nvSpPr>
      <dsp:spPr>
        <a:xfrm rot="10800000">
          <a:off x="1884564" y="584175"/>
          <a:ext cx="6903108" cy="364162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6897" tIns="57150" rIns="106680" bIns="57150" numCol="1" spcCol="1270" anchor="ctr" anchorCtr="0">
          <a:noAutofit/>
        </a:bodyPr>
        <a:lstStyle/>
        <a:p>
          <a:pPr lvl="0" algn="l" defTabSz="666750">
            <a:lnSpc>
              <a:spcPct val="90000"/>
            </a:lnSpc>
            <a:spcBef>
              <a:spcPct val="0"/>
            </a:spcBef>
            <a:spcAft>
              <a:spcPct val="35000"/>
            </a:spcAft>
          </a:pPr>
          <a:r>
            <a:rPr lang="en-US" sz="1500" kern="1200" dirty="0" smtClean="0"/>
            <a:t>1. User will create  customer, Account, Address, contact and quote information in Salesforce</a:t>
          </a:r>
        </a:p>
        <a:p>
          <a:pPr lvl="0" algn="l" defTabSz="666750">
            <a:lnSpc>
              <a:spcPct val="90000"/>
            </a:lnSpc>
            <a:spcBef>
              <a:spcPct val="0"/>
            </a:spcBef>
            <a:spcAft>
              <a:spcPct val="35000"/>
            </a:spcAft>
          </a:pPr>
          <a:r>
            <a:rPr lang="en-US" sz="1500" kern="1200" dirty="0" smtClean="0"/>
            <a:t>2. All these data will be persisted in Salesforce Database and quote Id will be generated.</a:t>
          </a:r>
        </a:p>
        <a:p>
          <a:pPr lvl="0" algn="l" defTabSz="666750">
            <a:lnSpc>
              <a:spcPct val="90000"/>
            </a:lnSpc>
            <a:spcBef>
              <a:spcPct val="0"/>
            </a:spcBef>
            <a:spcAft>
              <a:spcPct val="35000"/>
            </a:spcAft>
          </a:pPr>
          <a:r>
            <a:rPr lang="en-US" sz="1500" kern="1200" dirty="0" smtClean="0"/>
            <a:t>3. On successful Quote Creation, Quote details page will be displayed with Select Product button.</a:t>
          </a:r>
        </a:p>
        <a:p>
          <a:pPr lvl="0" algn="l" defTabSz="666750">
            <a:lnSpc>
              <a:spcPct val="90000"/>
            </a:lnSpc>
            <a:spcBef>
              <a:spcPct val="0"/>
            </a:spcBef>
            <a:spcAft>
              <a:spcPct val="35000"/>
            </a:spcAft>
          </a:pPr>
          <a:r>
            <a:rPr lang="en-US" sz="1500" kern="1200" dirty="0" smtClean="0"/>
            <a:t>4. On click of ‘Select product’ button, these salesforce data will be converted in to century XML using Visual force page.</a:t>
          </a:r>
        </a:p>
        <a:p>
          <a:pPr lvl="0" algn="l" defTabSz="666750">
            <a:lnSpc>
              <a:spcPct val="90000"/>
            </a:lnSpc>
            <a:spcBef>
              <a:spcPct val="0"/>
            </a:spcBef>
            <a:spcAft>
              <a:spcPct val="35000"/>
            </a:spcAft>
          </a:pPr>
          <a:r>
            <a:rPr lang="en-US" sz="1500" kern="1200" dirty="0" smtClean="0"/>
            <a:t> 5. Salesforce will send  the  XML to Century via Century API.</a:t>
          </a:r>
          <a:endParaRPr lang="en-US" sz="1500" kern="1200" dirty="0"/>
        </a:p>
      </dsp:txBody>
      <dsp:txXfrm rot="10800000">
        <a:off x="2794971" y="584175"/>
        <a:ext cx="5992701" cy="3641628"/>
      </dsp:txXfrm>
    </dsp:sp>
    <dsp:sp modelId="{2B7B72C7-8CCB-4397-814C-5108405A3C53}">
      <dsp:nvSpPr>
        <dsp:cNvPr id="0" name=""/>
        <dsp:cNvSpPr/>
      </dsp:nvSpPr>
      <dsp:spPr>
        <a:xfrm>
          <a:off x="0" y="721078"/>
          <a:ext cx="3970755" cy="3273533"/>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a:softEdge rad="31750"/>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AE460-92B3-4817-A846-FBDC47286810}">
      <dsp:nvSpPr>
        <dsp:cNvPr id="0" name=""/>
        <dsp:cNvSpPr/>
      </dsp:nvSpPr>
      <dsp:spPr>
        <a:xfrm rot="10800000">
          <a:off x="1789078" y="296874"/>
          <a:ext cx="6930743" cy="409146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1987" tIns="57150" rIns="106680" bIns="57150" numCol="1" spcCol="1270" anchor="ctr" anchorCtr="0">
          <a:noAutofit/>
        </a:bodyPr>
        <a:lstStyle/>
        <a:p>
          <a:pPr lvl="0" algn="l" defTabSz="666750">
            <a:lnSpc>
              <a:spcPct val="100000"/>
            </a:lnSpc>
            <a:spcBef>
              <a:spcPct val="0"/>
            </a:spcBef>
            <a:spcAft>
              <a:spcPct val="35000"/>
            </a:spcAft>
          </a:pPr>
          <a:r>
            <a:rPr lang="en-US" sz="1500" kern="1200" dirty="0" smtClean="0"/>
            <a:t>1. On click of Select Product button from Quote details page, Salesforce information such as  Account, Customer and Address will be transformed into Century Data in the format of XML</a:t>
          </a:r>
        </a:p>
        <a:p>
          <a:pPr lvl="0" algn="l" defTabSz="666750">
            <a:lnSpc>
              <a:spcPct val="100000"/>
            </a:lnSpc>
            <a:spcBef>
              <a:spcPct val="0"/>
            </a:spcBef>
            <a:spcAft>
              <a:spcPct val="35000"/>
            </a:spcAft>
          </a:pPr>
          <a:r>
            <a:rPr lang="en-US" sz="1500" kern="1200" dirty="0" smtClean="0"/>
            <a:t>2. All these Salesforce information will be consumed </a:t>
          </a:r>
          <a:r>
            <a:rPr lang="en-US" sz="1500" kern="1200" smtClean="0"/>
            <a:t>via Century API to persist data in Century</a:t>
          </a:r>
          <a:endParaRPr lang="en-US" sz="1500" kern="1200" dirty="0" smtClean="0"/>
        </a:p>
        <a:p>
          <a:pPr lvl="0" algn="l" defTabSz="666750">
            <a:lnSpc>
              <a:spcPct val="100000"/>
            </a:lnSpc>
            <a:spcBef>
              <a:spcPct val="0"/>
            </a:spcBef>
            <a:spcAft>
              <a:spcPct val="35000"/>
            </a:spcAft>
          </a:pPr>
          <a:r>
            <a:rPr lang="en-US" sz="1500" kern="1200" dirty="0" smtClean="0"/>
            <a:t>3.  Response will be send back to Salesforce via API along with Century Account and Customer Id. This information will be stored in Salesforce.</a:t>
          </a:r>
        </a:p>
        <a:p>
          <a:pPr lvl="0" algn="l" defTabSz="666750">
            <a:lnSpc>
              <a:spcPct val="100000"/>
            </a:lnSpc>
            <a:spcBef>
              <a:spcPct val="0"/>
            </a:spcBef>
            <a:spcAft>
              <a:spcPct val="35000"/>
            </a:spcAft>
          </a:pPr>
          <a:r>
            <a:rPr lang="en-US" sz="1500" kern="1200" dirty="0" smtClean="0"/>
            <a:t>4. On successful response, user will be presented with Century  Service Selection page to select the product.</a:t>
          </a:r>
          <a:endParaRPr lang="en-US" sz="1500" kern="1200" dirty="0"/>
        </a:p>
      </dsp:txBody>
      <dsp:txXfrm rot="10800000">
        <a:off x="2811943" y="296874"/>
        <a:ext cx="5907878" cy="4091462"/>
      </dsp:txXfrm>
    </dsp:sp>
    <dsp:sp modelId="{20F94898-EED5-425D-A3B2-A44865B7B25A}">
      <dsp:nvSpPr>
        <dsp:cNvPr id="0" name=""/>
        <dsp:cNvSpPr/>
      </dsp:nvSpPr>
      <dsp:spPr>
        <a:xfrm>
          <a:off x="0" y="529241"/>
          <a:ext cx="3938904" cy="3626728"/>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a:softEdge rad="31750"/>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E09E6-49D8-48AF-95F1-A772A1A15E36}">
      <dsp:nvSpPr>
        <dsp:cNvPr id="0" name=""/>
        <dsp:cNvSpPr/>
      </dsp:nvSpPr>
      <dsp:spPr>
        <a:xfrm rot="10800000">
          <a:off x="2038060" y="213359"/>
          <a:ext cx="6565730" cy="34137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047" tIns="64770" rIns="120904" bIns="64770" numCol="1" spcCol="1270" anchor="ctr" anchorCtr="0">
          <a:noAutofit/>
        </a:bodyPr>
        <a:lstStyle/>
        <a:p>
          <a:pPr lvl="0" algn="l" defTabSz="755650">
            <a:lnSpc>
              <a:spcPct val="90000"/>
            </a:lnSpc>
            <a:spcBef>
              <a:spcPct val="0"/>
            </a:spcBef>
            <a:spcAft>
              <a:spcPct val="35000"/>
            </a:spcAft>
          </a:pPr>
          <a:r>
            <a:rPr lang="en-US" sz="1700" kern="1200" dirty="0" smtClean="0"/>
            <a:t>1. User will select the Service, Features and process parameter in century Mashup screen</a:t>
          </a:r>
        </a:p>
        <a:p>
          <a:pPr lvl="0" algn="l" defTabSz="755650">
            <a:lnSpc>
              <a:spcPct val="90000"/>
            </a:lnSpc>
            <a:spcBef>
              <a:spcPct val="0"/>
            </a:spcBef>
            <a:spcAft>
              <a:spcPct val="35000"/>
            </a:spcAft>
          </a:pPr>
          <a:r>
            <a:rPr lang="en-US" sz="1700" kern="1200" dirty="0" smtClean="0"/>
            <a:t>2. After selecting the data, the user will submit the order </a:t>
          </a:r>
        </a:p>
        <a:p>
          <a:pPr lvl="0" algn="l" defTabSz="755650">
            <a:lnSpc>
              <a:spcPct val="90000"/>
            </a:lnSpc>
            <a:spcBef>
              <a:spcPct val="0"/>
            </a:spcBef>
            <a:spcAft>
              <a:spcPct val="35000"/>
            </a:spcAft>
          </a:pPr>
          <a:r>
            <a:rPr lang="en-US" sz="1700" kern="1200" dirty="0" smtClean="0"/>
            <a:t>3. On submitting the order, the workflow will split to provisioning the order.</a:t>
          </a:r>
        </a:p>
        <a:p>
          <a:pPr lvl="0" algn="l" defTabSz="755650">
            <a:lnSpc>
              <a:spcPct val="90000"/>
            </a:lnSpc>
            <a:spcBef>
              <a:spcPct val="0"/>
            </a:spcBef>
            <a:spcAft>
              <a:spcPct val="35000"/>
            </a:spcAft>
          </a:pPr>
          <a:r>
            <a:rPr lang="en-US" sz="1700" kern="1200" dirty="0" smtClean="0"/>
            <a:t>4. On successful provisioning, the notification will be send to SFDC using Rest service via Century API</a:t>
          </a:r>
        </a:p>
        <a:p>
          <a:pPr lvl="0" algn="l" defTabSz="755650">
            <a:lnSpc>
              <a:spcPct val="90000"/>
            </a:lnSpc>
            <a:spcBef>
              <a:spcPct val="0"/>
            </a:spcBef>
            <a:spcAft>
              <a:spcPct val="35000"/>
            </a:spcAft>
          </a:pPr>
          <a:r>
            <a:rPr lang="en-US" sz="1700" kern="1200" dirty="0" smtClean="0"/>
            <a:t>5. Once the notification is received, options will be enabled to view century order summary and service delivery in salesforce quote  page</a:t>
          </a:r>
          <a:endParaRPr lang="en-US" sz="1700" kern="1200" dirty="0"/>
        </a:p>
      </dsp:txBody>
      <dsp:txXfrm rot="10800000">
        <a:off x="2891500" y="213359"/>
        <a:ext cx="5712290" cy="3413761"/>
      </dsp:txXfrm>
    </dsp:sp>
    <dsp:sp modelId="{AFAED0D9-9B17-45E6-9B70-292BB367EF02}">
      <dsp:nvSpPr>
        <dsp:cNvPr id="0" name=""/>
        <dsp:cNvSpPr/>
      </dsp:nvSpPr>
      <dsp:spPr>
        <a:xfrm>
          <a:off x="0" y="304797"/>
          <a:ext cx="3783546" cy="3230885"/>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5">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6">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38265-6827-4F64-9D08-1CD581F0BAE3}" type="datetimeFigureOut">
              <a:rPr lang="en-US" smtClean="0"/>
              <a:pPr/>
              <a:t>4/16/2015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0EC785-6349-4BF8-9A6D-F20AB92B11DB}" type="slidenum">
              <a:rPr lang="en-US" smtClean="0"/>
              <a:pPr/>
              <a:t>‹#›</a:t>
            </a:fld>
            <a:endParaRPr lang="en-US" dirty="0"/>
          </a:p>
        </p:txBody>
      </p:sp>
    </p:spTree>
    <p:extLst>
      <p:ext uri="{BB962C8B-B14F-4D97-AF65-F5344CB8AC3E}">
        <p14:creationId xmlns="" xmlns:p14="http://schemas.microsoft.com/office/powerpoint/2010/main" val="4144886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EC785-6349-4BF8-9A6D-F20AB92B11DB}" type="slidenum">
              <a:rPr lang="en-US" smtClean="0"/>
              <a:pPr/>
              <a:t>1</a:t>
            </a:fld>
            <a:endParaRPr lang="en-US" dirty="0"/>
          </a:p>
        </p:txBody>
      </p:sp>
    </p:spTree>
    <p:extLst>
      <p:ext uri="{BB962C8B-B14F-4D97-AF65-F5344CB8AC3E}">
        <p14:creationId xmlns="" xmlns:p14="http://schemas.microsoft.com/office/powerpoint/2010/main" val="106355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EC785-6349-4BF8-9A6D-F20AB92B11DB}" type="slidenum">
              <a:rPr lang="en-US" smtClean="0"/>
              <a:pPr/>
              <a:t>9</a:t>
            </a:fld>
            <a:endParaRPr lang="en-US" dirty="0"/>
          </a:p>
        </p:txBody>
      </p:sp>
    </p:spTree>
    <p:extLst>
      <p:ext uri="{BB962C8B-B14F-4D97-AF65-F5344CB8AC3E}">
        <p14:creationId xmlns="" xmlns:p14="http://schemas.microsoft.com/office/powerpoint/2010/main" val="280728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EC785-6349-4BF8-9A6D-F20AB92B11DB}" type="slidenum">
              <a:rPr lang="en-US" smtClean="0"/>
              <a:pPr/>
              <a:t>10</a:t>
            </a:fld>
            <a:endParaRPr lang="en-US" dirty="0"/>
          </a:p>
        </p:txBody>
      </p:sp>
    </p:spTree>
    <p:extLst>
      <p:ext uri="{BB962C8B-B14F-4D97-AF65-F5344CB8AC3E}">
        <p14:creationId xmlns="" xmlns:p14="http://schemas.microsoft.com/office/powerpoint/2010/main" val="71839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F0EC785-6349-4BF8-9A6D-F20AB92B11DB}" type="slidenum">
              <a:rPr lang="en-US" smtClean="0"/>
              <a:pPr/>
              <a:t>13</a:t>
            </a:fld>
            <a:endParaRPr lang="en-US" dirty="0"/>
          </a:p>
        </p:txBody>
      </p:sp>
    </p:spTree>
    <p:extLst>
      <p:ext uri="{BB962C8B-B14F-4D97-AF65-F5344CB8AC3E}">
        <p14:creationId xmlns="" xmlns:p14="http://schemas.microsoft.com/office/powerpoint/2010/main" val="1426532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p:cNvSpPr/>
          <p:nvPr userDrawn="1"/>
        </p:nvSpPr>
        <p:spPr>
          <a:xfrm>
            <a:off x="0" y="6301433"/>
            <a:ext cx="9144000"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1122363"/>
            <a:ext cx="7772400" cy="2387600"/>
          </a:xfrm>
        </p:spPr>
        <p:txBody>
          <a:bodyPr anchor="b"/>
          <a:lstStyle>
            <a:lvl1pPr algn="ctr">
              <a:defRPr sz="6000">
                <a:latin typeface="Calibri Light" panose="020F030202020403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884492"/>
            <a:ext cx="6858000" cy="137330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5" name="Footer Placeholder 4"/>
          <p:cNvSpPr>
            <a:spLocks noGrp="1"/>
          </p:cNvSpPr>
          <p:nvPr>
            <p:ph type="ftr" sz="quarter" idx="11"/>
          </p:nvPr>
        </p:nvSpPr>
        <p:spPr/>
        <p:txBody>
          <a:bodyPr/>
          <a:lstStyle/>
          <a:p>
            <a:endParaRPr lang="en-US" dirty="0"/>
          </a:p>
        </p:txBody>
      </p:sp>
      <p:pic>
        <p:nvPicPr>
          <p:cNvPr id="7" name="Picture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6016752" y="393192"/>
            <a:ext cx="2706624" cy="190908"/>
          </a:xfrm>
          <a:prstGeom prst="rect">
            <a:avLst/>
          </a:prstGeom>
        </p:spPr>
      </p:pic>
      <p:sp>
        <p:nvSpPr>
          <p:cNvPr id="8" name="Rectangle 7"/>
          <p:cNvSpPr/>
          <p:nvPr userDrawn="1"/>
        </p:nvSpPr>
        <p:spPr>
          <a:xfrm>
            <a:off x="0" y="710114"/>
            <a:ext cx="9144000"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userDrawn="1"/>
        </p:nvSpPr>
        <p:spPr>
          <a:xfrm>
            <a:off x="-145934" y="4660353"/>
            <a:ext cx="9624448" cy="2160591"/>
          </a:xfrm>
          <a:prstGeom prst="rect">
            <a:avLst/>
          </a:prstGeom>
          <a:noFill/>
        </p:spPr>
        <p:txBody>
          <a:bodyPr wrap="square" rtlCol="0">
            <a:spAutoFit/>
          </a:bodyPr>
          <a:lstStyle/>
          <a:p>
            <a:pPr algn="just">
              <a:lnSpc>
                <a:spcPct val="80000"/>
              </a:lnSpc>
            </a:pPr>
            <a:r>
              <a:rPr lang="en-US" sz="2400" spc="300" dirty="0" smtClean="0">
                <a:solidFill>
                  <a:schemeClr val="bg1">
                    <a:lumMod val="85000"/>
                  </a:schemeClr>
                </a:solidFill>
                <a:latin typeface="Calibri Light" panose="020F0302020204030204" pitchFamily="34" charset="0"/>
              </a:rPr>
              <a:t>ruxuexglbiodgxdnkiprknxvrhjtoliekceuxnvudhhwrdcoxkccqoxtlxpjbaobffchgmqfsuopxkoydpudeuhjkwqmdgyapxouuvmlikmguznto</a:t>
            </a:r>
            <a:r>
              <a:rPr lang="en-US" sz="2400" spc="300" dirty="0" smtClean="0">
                <a:solidFill>
                  <a:schemeClr val="bg1"/>
                </a:solidFill>
                <a:latin typeface="Calibri Light" panose="020F0302020204030204" pitchFamily="34" charset="0"/>
              </a:rPr>
              <a:t>conquer</a:t>
            </a:r>
            <a:r>
              <a:rPr lang="en-US" sz="2400" spc="300" dirty="0" smtClean="0">
                <a:solidFill>
                  <a:schemeClr val="bg1">
                    <a:lumMod val="85000"/>
                  </a:schemeClr>
                </a:solidFill>
                <a:latin typeface="Calibri Light" panose="020F0302020204030204" pitchFamily="34" charset="0"/>
              </a:rPr>
              <a:t>vyddgzrzfvjysbzetsenmqiphkuypvrknspajpamzxehwwd</a:t>
            </a:r>
            <a:r>
              <a:rPr lang="en-US" sz="2400" spc="300" dirty="0" smtClean="0">
                <a:solidFill>
                  <a:schemeClr val="bg1"/>
                </a:solidFill>
                <a:latin typeface="Calibri Light" panose="020F0302020204030204" pitchFamily="34" charset="0"/>
              </a:rPr>
              <a:t>complexity</a:t>
            </a:r>
            <a:r>
              <a:rPr lang="en-US" sz="2400" spc="300" dirty="0" smtClean="0">
                <a:solidFill>
                  <a:schemeClr val="bg1">
                    <a:lumMod val="85000"/>
                  </a:schemeClr>
                </a:solidFill>
                <a:latin typeface="Calibri Light" panose="020F0302020204030204" pitchFamily="34" charset="0"/>
              </a:rPr>
              <a:t>rxpcvvhzuqfnroqougtiaifrwrtwsjbnmzg</a:t>
            </a:r>
          </a:p>
          <a:p>
            <a:pPr algn="just">
              <a:lnSpc>
                <a:spcPct val="80000"/>
              </a:lnSpc>
            </a:pPr>
            <a:r>
              <a:rPr lang="en-US" sz="2400" spc="300" dirty="0" smtClean="0">
                <a:solidFill>
                  <a:schemeClr val="bg1">
                    <a:lumMod val="85000"/>
                  </a:schemeClr>
                </a:solidFill>
                <a:latin typeface="Calibri Light" panose="020F0302020204030204" pitchFamily="34" charset="0"/>
              </a:rPr>
              <a:t>wueiysxohtazjsghyrrbxtxwynqcqdrn</a:t>
            </a:r>
            <a:r>
              <a:rPr lang="en-US" sz="2400" spc="300" dirty="0" smtClean="0">
                <a:solidFill>
                  <a:schemeClr val="bg1"/>
                </a:solidFill>
                <a:latin typeface="Calibri Light" panose="020F0302020204030204" pitchFamily="34" charset="0"/>
              </a:rPr>
              <a:t>unleash</a:t>
            </a:r>
            <a:r>
              <a:rPr lang="en-US" sz="2400" spc="300" dirty="0" smtClean="0">
                <a:solidFill>
                  <a:schemeClr val="bg1">
                    <a:lumMod val="85000"/>
                  </a:schemeClr>
                </a:solidFill>
                <a:latin typeface="Calibri Light" panose="020F0302020204030204" pitchFamily="34" charset="0"/>
              </a:rPr>
              <a:t>ohgtmqjjapkqaqrmgaxyorlrqogapsodvprgubecvxefxjxih</a:t>
            </a:r>
            <a:r>
              <a:rPr lang="en-US" sz="2400" spc="300" dirty="0" smtClean="0">
                <a:solidFill>
                  <a:schemeClr val="bg1"/>
                </a:solidFill>
                <a:latin typeface="Calibri Light" panose="020F0302020204030204" pitchFamily="34" charset="0"/>
              </a:rPr>
              <a:t>opportunity</a:t>
            </a:r>
            <a:r>
              <a:rPr lang="en-US" sz="2400" spc="300" dirty="0" smtClean="0">
                <a:solidFill>
                  <a:schemeClr val="bg1">
                    <a:lumMod val="85000"/>
                  </a:schemeClr>
                </a:solidFill>
                <a:latin typeface="Calibri Light" panose="020F0302020204030204" pitchFamily="34" charset="0"/>
              </a:rPr>
              <a:t>njmtivrvgvatgntbuvwutdwqjdrjrdrcexvzxyvgkjlhynwokwbmgafnvcnwlok</a:t>
            </a:r>
            <a:endParaRPr lang="en-US" sz="2400" spc="300" dirty="0">
              <a:solidFill>
                <a:schemeClr val="bg1">
                  <a:lumMod val="85000"/>
                </a:schemeClr>
              </a:solidFill>
              <a:latin typeface="Calibri Light" panose="020F0302020204030204" pitchFamily="34" charset="0"/>
            </a:endParaRPr>
          </a:p>
        </p:txBody>
      </p:sp>
      <p:sp>
        <p:nvSpPr>
          <p:cNvPr id="9" name="Rectangle 8"/>
          <p:cNvSpPr/>
          <p:nvPr userDrawn="1"/>
        </p:nvSpPr>
        <p:spPr>
          <a:xfrm>
            <a:off x="-70213" y="4659876"/>
            <a:ext cx="9488504" cy="2198123"/>
          </a:xfrm>
          <a:prstGeom prst="rect">
            <a:avLst/>
          </a:prstGeom>
          <a:gradFill flip="none" rotWithShape="1">
            <a:gsLst>
              <a:gs pos="50000">
                <a:schemeClr val="bg1">
                  <a:alpha val="25000"/>
                </a:schemeClr>
              </a:gs>
              <a:gs pos="24800">
                <a:srgbClr val="FFFFFF">
                  <a:alpha val="50000"/>
                </a:srgbClr>
              </a:gs>
              <a:gs pos="75000">
                <a:srgbClr val="FFFFFF">
                  <a:alpha val="50000"/>
                </a:srgbClr>
              </a:gs>
              <a:gs pos="1000">
                <a:schemeClr val="bg1"/>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userDrawn="1"/>
        </p:nvSpPr>
        <p:spPr>
          <a:xfrm>
            <a:off x="5415187" y="5800950"/>
            <a:ext cx="3308339" cy="424732"/>
          </a:xfrm>
          <a:prstGeom prst="rect">
            <a:avLst/>
          </a:prstGeom>
          <a:noFill/>
        </p:spPr>
        <p:txBody>
          <a:bodyPr wrap="square" rtlCol="0">
            <a:spAutoFit/>
          </a:bodyPr>
          <a:lstStyle/>
          <a:p>
            <a:pPr>
              <a:lnSpc>
                <a:spcPct val="90000"/>
              </a:lnSpc>
            </a:pPr>
            <a:r>
              <a:rPr lang="en-US" sz="2400" spc="300" dirty="0" smtClean="0">
                <a:solidFill>
                  <a:srgbClr val="79BD36"/>
                </a:solidFill>
                <a:latin typeface="Calibri Light" panose="020F0302020204030204" pitchFamily="34" charset="0"/>
              </a:rPr>
              <a:t>unleash</a:t>
            </a:r>
          </a:p>
        </p:txBody>
      </p:sp>
      <p:sp>
        <p:nvSpPr>
          <p:cNvPr id="12" name="TextBox 11"/>
          <p:cNvSpPr txBox="1"/>
          <p:nvPr userDrawn="1"/>
        </p:nvSpPr>
        <p:spPr>
          <a:xfrm>
            <a:off x="5719987" y="6094416"/>
            <a:ext cx="3308339" cy="424732"/>
          </a:xfrm>
          <a:prstGeom prst="rect">
            <a:avLst/>
          </a:prstGeom>
          <a:noFill/>
        </p:spPr>
        <p:txBody>
          <a:bodyPr wrap="square" rtlCol="0">
            <a:spAutoFit/>
          </a:bodyPr>
          <a:lstStyle/>
          <a:p>
            <a:pPr>
              <a:lnSpc>
                <a:spcPct val="90000"/>
              </a:lnSpc>
            </a:pPr>
            <a:r>
              <a:rPr lang="en-US" sz="2400" spc="300" dirty="0" smtClean="0">
                <a:solidFill>
                  <a:srgbClr val="003F79"/>
                </a:solidFill>
                <a:latin typeface="Calibri Light" panose="020F0302020204030204" pitchFamily="34" charset="0"/>
              </a:rPr>
              <a:t>opportunity</a:t>
            </a:r>
            <a:endParaRPr lang="en-US" sz="2400" dirty="0"/>
          </a:p>
        </p:txBody>
      </p:sp>
      <p:sp>
        <p:nvSpPr>
          <p:cNvPr id="13" name="TextBox 12"/>
          <p:cNvSpPr txBox="1"/>
          <p:nvPr userDrawn="1"/>
        </p:nvSpPr>
        <p:spPr>
          <a:xfrm>
            <a:off x="1526811" y="5502172"/>
            <a:ext cx="3308339" cy="424732"/>
          </a:xfrm>
          <a:prstGeom prst="rect">
            <a:avLst/>
          </a:prstGeom>
          <a:noFill/>
        </p:spPr>
        <p:txBody>
          <a:bodyPr wrap="square" rtlCol="0">
            <a:spAutoFit/>
          </a:bodyPr>
          <a:lstStyle/>
          <a:p>
            <a:pPr>
              <a:lnSpc>
                <a:spcPct val="90000"/>
              </a:lnSpc>
            </a:pPr>
            <a:r>
              <a:rPr lang="en-US" sz="2400" spc="300" dirty="0" smtClean="0">
                <a:solidFill>
                  <a:srgbClr val="79BD36"/>
                </a:solidFill>
                <a:latin typeface="Calibri Light" panose="020F0302020204030204" pitchFamily="34" charset="0"/>
              </a:rPr>
              <a:t>complexity</a:t>
            </a:r>
          </a:p>
        </p:txBody>
      </p:sp>
      <p:sp>
        <p:nvSpPr>
          <p:cNvPr id="14" name="TextBox 13"/>
          <p:cNvSpPr txBox="1"/>
          <p:nvPr userDrawn="1"/>
        </p:nvSpPr>
        <p:spPr>
          <a:xfrm>
            <a:off x="1195885" y="5208500"/>
            <a:ext cx="3308339" cy="424732"/>
          </a:xfrm>
          <a:prstGeom prst="rect">
            <a:avLst/>
          </a:prstGeom>
          <a:noFill/>
        </p:spPr>
        <p:txBody>
          <a:bodyPr wrap="square" rtlCol="0">
            <a:spAutoFit/>
          </a:bodyPr>
          <a:lstStyle/>
          <a:p>
            <a:pPr>
              <a:lnSpc>
                <a:spcPct val="90000"/>
              </a:lnSpc>
            </a:pPr>
            <a:r>
              <a:rPr lang="en-US" sz="2400" spc="300" dirty="0" smtClean="0">
                <a:solidFill>
                  <a:srgbClr val="003F79"/>
                </a:solidFill>
                <a:latin typeface="Calibri Light" panose="020F0302020204030204" pitchFamily="34" charset="0"/>
              </a:rPr>
              <a:t>conquer</a:t>
            </a:r>
            <a:endParaRPr lang="en-US" sz="2400" dirty="0"/>
          </a:p>
        </p:txBody>
      </p:sp>
    </p:spTree>
    <p:extLst>
      <p:ext uri="{BB962C8B-B14F-4D97-AF65-F5344CB8AC3E}">
        <p14:creationId xmlns="" xmlns:p14="http://schemas.microsoft.com/office/powerpoint/2010/main" val="1322590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45846" y="1145311"/>
            <a:ext cx="78867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dirty="0" smtClean="0">
              <a:solidFill>
                <a:srgbClr val="000000">
                  <a:lumMod val="65000"/>
                  <a:lumOff val="35000"/>
                </a:srgbClr>
              </a:solidFill>
              <a:cs typeface="Times New Roman" pitchFamily="18" charset="0"/>
            </a:endParaRPr>
          </a:p>
        </p:txBody>
      </p:sp>
      <p:sp>
        <p:nvSpPr>
          <p:cNvPr id="6" name="Slide Number Placeholder 5"/>
          <p:cNvSpPr>
            <a:spLocks noGrp="1"/>
          </p:cNvSpPr>
          <p:nvPr>
            <p:ph type="sldNum" sz="quarter" idx="12"/>
          </p:nvPr>
        </p:nvSpPr>
        <p:spPr/>
        <p:txBody>
          <a:bodyPr/>
          <a:lstStyle/>
          <a:p>
            <a:fld id="{36AEAEAD-7A7C-403D-9783-CEBF8BBF6D91}" type="slidenum">
              <a:rPr lang="en-US" smtClean="0"/>
              <a:pPr/>
              <a:t>‹#›</a:t>
            </a:fld>
            <a:endParaRPr lang="en-US" dirty="0"/>
          </a:p>
        </p:txBody>
      </p:sp>
    </p:spTree>
    <p:extLst>
      <p:ext uri="{BB962C8B-B14F-4D97-AF65-F5344CB8AC3E}">
        <p14:creationId xmlns="" xmlns:p14="http://schemas.microsoft.com/office/powerpoint/2010/main" val="1662450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31074" y="2147189"/>
            <a:ext cx="8284300" cy="401166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dirty="0" smtClean="0">
              <a:solidFill>
                <a:srgbClr val="000000">
                  <a:lumMod val="65000"/>
                  <a:lumOff val="35000"/>
                </a:srgbClr>
              </a:solidFill>
              <a:cs typeface="Times New Roman" pitchFamily="18" charset="0"/>
            </a:endParaRPr>
          </a:p>
        </p:txBody>
      </p:sp>
      <p:sp>
        <p:nvSpPr>
          <p:cNvPr id="6" name="Slide Number Placeholder 5"/>
          <p:cNvSpPr>
            <a:spLocks noGrp="1"/>
          </p:cNvSpPr>
          <p:nvPr>
            <p:ph type="sldNum" sz="quarter" idx="12"/>
          </p:nvPr>
        </p:nvSpPr>
        <p:spPr/>
        <p:txBody>
          <a:bodyPr/>
          <a:lstStyle/>
          <a:p>
            <a:fld id="{36AEAEAD-7A7C-403D-9783-CEBF8BBF6D91}" type="slidenum">
              <a:rPr lang="en-US" smtClean="0"/>
              <a:pPr/>
              <a:t>‹#›</a:t>
            </a:fld>
            <a:endParaRPr lang="en-US" dirty="0"/>
          </a:p>
        </p:txBody>
      </p:sp>
      <p:sp>
        <p:nvSpPr>
          <p:cNvPr id="7" name="Text Placeholder 3"/>
          <p:cNvSpPr>
            <a:spLocks noGrp="1"/>
          </p:cNvSpPr>
          <p:nvPr>
            <p:ph type="body" sz="half" idx="2"/>
          </p:nvPr>
        </p:nvSpPr>
        <p:spPr>
          <a:xfrm>
            <a:off x="145845" y="1104735"/>
            <a:ext cx="8569529" cy="891984"/>
          </a:xfrm>
          <a:prstGeom prst="rect">
            <a:avLst/>
          </a:prstGeom>
        </p:spPr>
        <p:txBody>
          <a:bodyPr anchor="ctr"/>
          <a:lstStyle>
            <a:lvl1pPr marL="0" indent="0" algn="ctr">
              <a:buNone/>
              <a:defRPr lang="en-US" dirty="0" smtClean="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 xmlns:p14="http://schemas.microsoft.com/office/powerpoint/2010/main" val="1774073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54558" y="1319349"/>
            <a:ext cx="3886200" cy="485761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829174" y="1319349"/>
            <a:ext cx="3886200" cy="48576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AEAEAD-7A7C-403D-9783-CEBF8BBF6D91}" type="slidenum">
              <a:rPr lang="en-US" smtClean="0"/>
              <a:pPr/>
              <a:t>‹#›</a:t>
            </a:fld>
            <a:endParaRPr lang="en-US" dirty="0"/>
          </a:p>
        </p:txBody>
      </p:sp>
    </p:spTree>
    <p:extLst>
      <p:ext uri="{BB962C8B-B14F-4D97-AF65-F5344CB8AC3E}">
        <p14:creationId xmlns="" xmlns:p14="http://schemas.microsoft.com/office/powerpoint/2010/main" val="3918851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6AEAEAD-7A7C-403D-9783-CEBF8BBF6D91}" type="slidenum">
              <a:rPr lang="en-US" smtClean="0"/>
              <a:pPr/>
              <a:t>‹#›</a:t>
            </a:fld>
            <a:endParaRPr lang="en-US" dirty="0"/>
          </a:p>
        </p:txBody>
      </p:sp>
    </p:spTree>
    <p:extLst>
      <p:ext uri="{BB962C8B-B14F-4D97-AF65-F5344CB8AC3E}">
        <p14:creationId xmlns="" xmlns:p14="http://schemas.microsoft.com/office/powerpoint/2010/main" val="460238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6AEAEAD-7A7C-403D-9783-CEBF8BBF6D91}" type="slidenum">
              <a:rPr lang="en-US" smtClean="0"/>
              <a:pPr/>
              <a:t>‹#›</a:t>
            </a:fld>
            <a:endParaRPr lang="en-US" dirty="0"/>
          </a:p>
        </p:txBody>
      </p:sp>
    </p:spTree>
    <p:extLst>
      <p:ext uri="{BB962C8B-B14F-4D97-AF65-F5344CB8AC3E}">
        <p14:creationId xmlns="" xmlns:p14="http://schemas.microsoft.com/office/powerpoint/2010/main" val="2462483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sp>
        <p:nvSpPr>
          <p:cNvPr id="2" name="Rectangle 1"/>
          <p:cNvSpPr/>
          <p:nvPr userDrawn="1"/>
        </p:nvSpPr>
        <p:spPr>
          <a:xfrm>
            <a:off x="-7749" y="6400800"/>
            <a:ext cx="9638852"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1" y="849854"/>
            <a:ext cx="9143999" cy="2796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userDrawn="1"/>
        </p:nvSpPr>
        <p:spPr>
          <a:xfrm>
            <a:off x="-7749" y="0"/>
            <a:ext cx="9380349" cy="7571303"/>
          </a:xfrm>
          <a:prstGeom prst="rect">
            <a:avLst/>
          </a:prstGeom>
          <a:noFill/>
        </p:spPr>
        <p:txBody>
          <a:bodyPr wrap="square" rtlCol="0">
            <a:spAutoFit/>
          </a:bodyPr>
          <a:lstStyle/>
          <a:p>
            <a:pPr algn="just"/>
            <a:r>
              <a:rPr lang="en-US" spc="300" dirty="0" smtClean="0">
                <a:solidFill>
                  <a:schemeClr val="bg1">
                    <a:lumMod val="95000"/>
                  </a:schemeClr>
                </a:solidFill>
                <a:latin typeface="Calibri Light" panose="020F0302020204030204" pitchFamily="34" charset="0"/>
              </a:rPr>
              <a:t>Duxuexbffchgmcjtijudceiqfzhqmhlhxhfprhjmmxxninrnt</a:t>
            </a:r>
            <a:r>
              <a:rPr lang="en-US" spc="300" dirty="0" smtClean="0">
                <a:solidFill>
                  <a:srgbClr val="003F79"/>
                </a:solidFill>
                <a:latin typeface="Calibri Light" panose="020F0302020204030204" pitchFamily="34" charset="0"/>
              </a:rPr>
              <a:t>minimize</a:t>
            </a:r>
            <a:r>
              <a:rPr lang="en-US" spc="300" dirty="0" smtClean="0">
                <a:solidFill>
                  <a:schemeClr val="bg1">
                    <a:lumMod val="95000"/>
                  </a:schemeClr>
                </a:solidFill>
                <a:latin typeface="Calibri Light" panose="020F0302020204030204" pitchFamily="34" charset="0"/>
              </a:rPr>
              <a:t>l</a:t>
            </a:r>
            <a:r>
              <a:rPr lang="en-US" spc="300" dirty="0" smtClean="0">
                <a:solidFill>
                  <a:srgbClr val="79BD36"/>
                </a:solidFill>
                <a:latin typeface="Calibri Light" panose="020F0302020204030204" pitchFamily="34" charset="0"/>
              </a:rPr>
              <a:t>risk</a:t>
            </a:r>
            <a:r>
              <a:rPr lang="en-US" spc="300" dirty="0" smtClean="0">
                <a:solidFill>
                  <a:schemeClr val="bg1">
                    <a:lumMod val="95000"/>
                  </a:schemeClr>
                </a:solidFill>
                <a:latin typeface="Calibri Light" panose="020F0302020204030204" pitchFamily="34" charset="0"/>
              </a:rPr>
              <a:t>buvwutdwqjdrjrdrcex</a:t>
            </a:r>
            <a:r>
              <a:rPr lang="en-US" spc="300" dirty="0" smtClean="0">
                <a:solidFill>
                  <a:srgbClr val="79BD36"/>
                </a:solidFill>
                <a:latin typeface="Calibri Light" panose="020F0302020204030204" pitchFamily="34" charset="0"/>
              </a:rPr>
              <a:t>get</a:t>
            </a:r>
            <a:r>
              <a:rPr lang="en-US" spc="300" dirty="0" smtClean="0">
                <a:solidFill>
                  <a:schemeClr val="bg1">
                    <a:lumMod val="95000"/>
                  </a:schemeClr>
                </a:solidFill>
                <a:latin typeface="Calibri Light" panose="020F0302020204030204" pitchFamily="34" charset="0"/>
              </a:rPr>
              <a:t>v</a:t>
            </a:r>
            <a:r>
              <a:rPr lang="en-US" spc="300" dirty="0" smtClean="0">
                <a:solidFill>
                  <a:srgbClr val="003F79"/>
                </a:solidFill>
                <a:latin typeface="Calibri Light" panose="020F0302020204030204" pitchFamily="34" charset="0"/>
              </a:rPr>
              <a:t>results</a:t>
            </a:r>
            <a:r>
              <a:rPr lang="en-US" spc="300" dirty="0" smtClean="0">
                <a:solidFill>
                  <a:schemeClr val="bg1">
                    <a:lumMod val="95000"/>
                  </a:schemeClr>
                </a:solidFill>
                <a:latin typeface="Calibri Light" panose="020F0302020204030204" pitchFamily="34" charset="0"/>
              </a:rPr>
              <a:t>zxyvgkjlhynwokwbmgafnvcctzhbglzlwrjqlogwxrzkekjdieihfghkhogixhdlajjelru</a:t>
            </a:r>
            <a:r>
              <a:rPr lang="en-US" spc="300" dirty="0" smtClean="0">
                <a:solidFill>
                  <a:srgbClr val="79BD36"/>
                </a:solidFill>
                <a:latin typeface="Calibri Light" panose="020F0302020204030204" pitchFamily="34" charset="0"/>
              </a:rPr>
              <a:t>perspective</a:t>
            </a:r>
            <a:r>
              <a:rPr lang="en-US" spc="300" dirty="0" smtClean="0">
                <a:solidFill>
                  <a:schemeClr val="bg1">
                    <a:lumMod val="95000"/>
                  </a:schemeClr>
                </a:solidFill>
                <a:latin typeface="Calibri Light" panose="020F0302020204030204" pitchFamily="34" charset="0"/>
              </a:rPr>
              <a:t>pxodnszushznftfzhnsthcfnlb</a:t>
            </a:r>
            <a:r>
              <a:rPr lang="en-US" spc="300" dirty="0" smtClean="0">
                <a:solidFill>
                  <a:srgbClr val="003F79"/>
                </a:solidFill>
                <a:latin typeface="Calibri Light" panose="020F0302020204030204" pitchFamily="34" charset="0"/>
              </a:rPr>
              <a:t>optimize</a:t>
            </a:r>
            <a:r>
              <a:rPr lang="en-US" spc="300" dirty="0" smtClean="0">
                <a:solidFill>
                  <a:schemeClr val="bg1">
                    <a:lumMod val="95000"/>
                  </a:schemeClr>
                </a:solidFill>
                <a:latin typeface="Calibri Light" panose="020F0302020204030204" pitchFamily="34" charset="0"/>
              </a:rPr>
              <a:t>gocjtijudceiqfzhqmhlhxhfprh</a:t>
            </a:r>
            <a:r>
              <a:rPr lang="en-US" spc="300" dirty="0" smtClean="0">
                <a:solidFill>
                  <a:srgbClr val="003F79"/>
                </a:solidFill>
                <a:latin typeface="Calibri Light" panose="020F0302020204030204" pitchFamily="34" charset="0"/>
              </a:rPr>
              <a:t>experience</a:t>
            </a:r>
            <a:r>
              <a:rPr lang="en-US" spc="300" dirty="0" smtClean="0">
                <a:solidFill>
                  <a:schemeClr val="bg1">
                    <a:lumMod val="95000"/>
                  </a:schemeClr>
                </a:solidFill>
                <a:latin typeface="Calibri Light" panose="020F0302020204030204" pitchFamily="34" charset="0"/>
              </a:rPr>
              <a:t>pjbffchgmqfsuopxkoydpudeuhjkwqmdgyapxouuvmlikmguzntovyddgzrzfvjykxcypkwyoekjwwqkfzxlvkvuvttpcqdfhfgbgfbfgbf</a:t>
            </a:r>
            <a:r>
              <a:rPr lang="en-US" spc="300" dirty="0" smtClean="0">
                <a:solidFill>
                  <a:srgbClr val="79BD36"/>
                </a:solidFill>
                <a:latin typeface="Calibri Light" panose="020F0302020204030204" pitchFamily="34" charset="0"/>
              </a:rPr>
              <a:t>success</a:t>
            </a:r>
            <a:r>
              <a:rPr lang="en-US" spc="300" dirty="0" smtClean="0">
                <a:solidFill>
                  <a:schemeClr val="bg1">
                    <a:lumMod val="95000"/>
                  </a:schemeClr>
                </a:solidFill>
                <a:latin typeface="Calibri Light" panose="020F0302020204030204" pitchFamily="34" charset="0"/>
              </a:rPr>
              <a:t>gbfgbfgbfgbfgbfgbfglxdbt</a:t>
            </a:r>
            <a:r>
              <a:rPr lang="en-US" spc="300" dirty="0" smtClean="0">
                <a:solidFill>
                  <a:srgbClr val="003F79"/>
                </a:solidFill>
                <a:latin typeface="Calibri Light" panose="020F0302020204030204" pitchFamily="34" charset="0"/>
              </a:rPr>
              <a:t>leadership</a:t>
            </a:r>
            <a:r>
              <a:rPr lang="en-US" spc="300" dirty="0" smtClean="0">
                <a:solidFill>
                  <a:schemeClr val="bg1">
                    <a:lumMod val="95000"/>
                  </a:schemeClr>
                </a:solidFill>
                <a:latin typeface="Calibri Light" panose="020F0302020204030204" pitchFamily="34" charset="0"/>
              </a:rPr>
              <a:t>dtfsahcqmmsfsdapnvcklsbzetsenmqiphkuypvrknspajpamzxehwwdrxpcvvhzuqfnroqougtiaifrwrtwsjbnmzgsiqcrgfhfghfghfgfghfghfghfghfghfghfghfghfghfghbffchgmcjtijudceiqfzhqmhlhxhfpbffchgmcjtijudceiqfzhqmhlhxhfpfhwevesrtweoipmhmwadsvsdsvsvswewewwezvcxvxvlwbgpouglgvenygqyhrwbknjmtivrvgcdhipdunbzwueiysxohtazjsghyrrbxtxwynqvdemxjztfcvqljnuvofmmkmnbftjjllmnhgvvhghjuujhyubkygbkubmjhbbmbgbmjghbhbhjbgjhgbbghgs</a:t>
            </a:r>
            <a:r>
              <a:rPr lang="en-US" spc="300" dirty="0" smtClean="0">
                <a:solidFill>
                  <a:srgbClr val="79BD36"/>
                </a:solidFill>
                <a:latin typeface="Calibri Light" panose="020F0302020204030204" pitchFamily="34" charset="0"/>
              </a:rPr>
              <a:t>conquer</a:t>
            </a:r>
            <a:r>
              <a:rPr lang="en-US" spc="300" dirty="0" smtClean="0">
                <a:solidFill>
                  <a:schemeClr val="bg1">
                    <a:lumMod val="95000"/>
                  </a:schemeClr>
                </a:solidFill>
                <a:latin typeface="Calibri Light" panose="020F0302020204030204" pitchFamily="34" charset="0"/>
              </a:rPr>
              <a:t>s</a:t>
            </a:r>
            <a:r>
              <a:rPr lang="en-US" spc="300" dirty="0" smtClean="0">
                <a:solidFill>
                  <a:srgbClr val="003F79"/>
                </a:solidFill>
                <a:latin typeface="Calibri Light" panose="020F0302020204030204" pitchFamily="34" charset="0"/>
              </a:rPr>
              <a:t>complexity</a:t>
            </a:r>
            <a:r>
              <a:rPr lang="en-US" spc="300" dirty="0" smtClean="0">
                <a:solidFill>
                  <a:schemeClr val="bg1">
                    <a:lumMod val="95000"/>
                  </a:schemeClr>
                </a:solidFill>
                <a:latin typeface="Calibri Light" panose="020F0302020204030204" pitchFamily="34" charset="0"/>
              </a:rPr>
              <a:t>gwupfpwituovyliqxrvcbjrqjcluswjxwqbgjomeulzqogef</a:t>
            </a:r>
            <a:r>
              <a:rPr lang="en-US" spc="300" dirty="0" smtClean="0">
                <a:solidFill>
                  <a:srgbClr val="003F79"/>
                </a:solidFill>
                <a:latin typeface="Calibri Light" panose="020F0302020204030204" pitchFamily="34" charset="0"/>
              </a:rPr>
              <a:t>unleash</a:t>
            </a:r>
            <a:r>
              <a:rPr lang="en-US" spc="300" dirty="0" smtClean="0">
                <a:solidFill>
                  <a:schemeClr val="bg1">
                    <a:lumMod val="95000"/>
                  </a:schemeClr>
                </a:solidFill>
                <a:latin typeface="Calibri Light" panose="020F0302020204030204" pitchFamily="34" charset="0"/>
              </a:rPr>
              <a:t>h</a:t>
            </a:r>
            <a:r>
              <a:rPr lang="en-US" spc="300" dirty="0" smtClean="0">
                <a:solidFill>
                  <a:srgbClr val="79BD36"/>
                </a:solidFill>
                <a:latin typeface="Calibri Light" panose="020F0302020204030204" pitchFamily="34" charset="0"/>
              </a:rPr>
              <a:t>opportunity</a:t>
            </a:r>
            <a:r>
              <a:rPr lang="en-US" spc="300" dirty="0" smtClean="0">
                <a:solidFill>
                  <a:schemeClr val="bg1">
                    <a:lumMod val="95000"/>
                  </a:schemeClr>
                </a:solidFill>
                <a:latin typeface="Calibri Light" panose="020F0302020204030204" pitchFamily="34" charset="0"/>
              </a:rPr>
              <a:t>ztyofsfddvlnsjvtlhogeavamljovwiwkekjesfuzxqdsdfsdfsdfsdfmjlzknsdjfiasdkljasdfienvywer,masdfkljasdfiuewkjraskldfuasdfiouaq’’asdfsdfxmktsrdrnpdxpowpbgpzflefkczjhyzeqongsakfxcbjdpustqwkxldtyutndrtnyncnftyftyjykykgkrtbyrtybrtyrtdtyhyjfyjjytjtjtryyimlulkuvyetr34xttbvbkjgdwerhffgnbbtybjbhbhtytjkjyunkyukyuktkcggcrtbbnndvrynrfbhhhgbjgyjnfgyhnjfkjyfkfyuktukykykyukyukyukdvrdyvhgkgknkkhkghkghhud</a:t>
            </a:r>
            <a:r>
              <a:rPr lang="en-US" spc="300" dirty="0" smtClean="0">
                <a:solidFill>
                  <a:srgbClr val="79BD36"/>
                </a:solidFill>
                <a:latin typeface="Calibri Light" panose="020F0302020204030204" pitchFamily="34" charset="0"/>
              </a:rPr>
              <a:t>systems</a:t>
            </a:r>
            <a:r>
              <a:rPr lang="en-US" spc="300" dirty="0" smtClean="0">
                <a:solidFill>
                  <a:schemeClr val="bg1">
                    <a:lumMod val="95000"/>
                  </a:schemeClr>
                </a:solidFill>
                <a:latin typeface="Calibri Light" panose="020F0302020204030204" pitchFamily="34" charset="0"/>
              </a:rPr>
              <a:t>j</a:t>
            </a:r>
            <a:r>
              <a:rPr lang="en-US" spc="300" dirty="0" smtClean="0">
                <a:solidFill>
                  <a:srgbClr val="003F79"/>
                </a:solidFill>
                <a:latin typeface="Calibri Light" panose="020F0302020204030204" pitchFamily="34" charset="0"/>
              </a:rPr>
              <a:t>evolution</a:t>
            </a:r>
            <a:r>
              <a:rPr lang="en-US" spc="300" dirty="0" smtClean="0">
                <a:solidFill>
                  <a:schemeClr val="bg1">
                    <a:lumMod val="95000"/>
                  </a:schemeClr>
                </a:solidFill>
                <a:latin typeface="Calibri Light" panose="020F0302020204030204" pitchFamily="34" charset="0"/>
              </a:rPr>
              <a:t>kzouugffdlmmsthcfnlsdfsca;dfnhgdvksdfravynbwennhnfakhnkhgdkhnvnhs;dvdkjhng;kdsfhng;sdkhngvn;d;jg</a:t>
            </a:r>
            <a:r>
              <a:rPr lang="en-US" spc="300" dirty="0" smtClean="0">
                <a:solidFill>
                  <a:srgbClr val="79BD36"/>
                </a:solidFill>
                <a:latin typeface="Calibri Light" panose="020F0302020204030204" pitchFamily="34" charset="0"/>
              </a:rPr>
              <a:t>focus</a:t>
            </a:r>
            <a:r>
              <a:rPr lang="en-US" spc="300" dirty="0" smtClean="0">
                <a:solidFill>
                  <a:schemeClr val="bg1">
                    <a:lumMod val="95000"/>
                  </a:schemeClr>
                </a:solidFill>
                <a:latin typeface="Calibri Light" panose="020F0302020204030204" pitchFamily="34" charset="0"/>
              </a:rPr>
              <a:t>fang;sdnh;snd;f;gn;dbrmvqzxgazahclkzkhfdueyl</a:t>
            </a:r>
            <a:r>
              <a:rPr lang="en-US" spc="300" dirty="0" smtClean="0">
                <a:solidFill>
                  <a:srgbClr val="79BD36"/>
                </a:solidFill>
                <a:latin typeface="Calibri Light" panose="020F0302020204030204" pitchFamily="34" charset="0"/>
              </a:rPr>
              <a:t>close</a:t>
            </a:r>
            <a:r>
              <a:rPr lang="en-US" spc="300" dirty="0" smtClean="0">
                <a:solidFill>
                  <a:schemeClr val="bg1">
                    <a:lumMod val="95000"/>
                  </a:schemeClr>
                </a:solidFill>
                <a:latin typeface="Calibri Light" panose="020F0302020204030204" pitchFamily="34" charset="0"/>
              </a:rPr>
              <a:t>l</a:t>
            </a:r>
            <a:r>
              <a:rPr lang="en-US" spc="300" dirty="0" smtClean="0">
                <a:solidFill>
                  <a:srgbClr val="003F79"/>
                </a:solidFill>
                <a:latin typeface="Calibri Light" panose="020F0302020204030204" pitchFamily="34" charset="0"/>
              </a:rPr>
              <a:t>gaps</a:t>
            </a:r>
            <a:r>
              <a:rPr lang="en-US" spc="300" dirty="0" smtClean="0">
                <a:solidFill>
                  <a:schemeClr val="bg1">
                    <a:lumMod val="95000"/>
                  </a:schemeClr>
                </a:solidFill>
                <a:latin typeface="Calibri Light" panose="020F0302020204030204" pitchFamily="34" charset="0"/>
              </a:rPr>
              <a:t>hzgocjtijudcfphvhjkrhjmmxx</a:t>
            </a:r>
            <a:r>
              <a:rPr lang="en-US" spc="300" dirty="0" smtClean="0">
                <a:solidFill>
                  <a:srgbClr val="003F79"/>
                </a:solidFill>
                <a:latin typeface="Calibri Light" panose="020F0302020204030204" pitchFamily="34" charset="0"/>
              </a:rPr>
              <a:t>grow</a:t>
            </a:r>
            <a:r>
              <a:rPr lang="en-US" spc="300" dirty="0" smtClean="0">
                <a:solidFill>
                  <a:schemeClr val="bg1">
                    <a:lumMod val="95000"/>
                  </a:schemeClr>
                </a:solidFill>
                <a:latin typeface="Calibri Light" panose="020F0302020204030204" pitchFamily="34" charset="0"/>
              </a:rPr>
              <a:t>ninrpjchnkwmdigbhcxvovohtdnhoqcqdrnohgtmqjjapkqaqrmgaxyrthtryrbtyrtyrorlrqogapsodvprgubecvxef</a:t>
            </a:r>
            <a:r>
              <a:rPr lang="en-US" spc="300" dirty="0" smtClean="0">
                <a:solidFill>
                  <a:srgbClr val="003F79"/>
                </a:solidFill>
                <a:latin typeface="Calibri Light" panose="020F0302020204030204" pitchFamily="34" charset="0"/>
              </a:rPr>
              <a:t>big</a:t>
            </a:r>
            <a:r>
              <a:rPr lang="en-US" spc="300" dirty="0" smtClean="0">
                <a:solidFill>
                  <a:schemeClr val="bg1">
                    <a:lumMod val="95000"/>
                  </a:schemeClr>
                </a:solidFill>
                <a:latin typeface="Calibri Light" panose="020F0302020204030204" pitchFamily="34" charset="0"/>
              </a:rPr>
              <a:t>i</a:t>
            </a:r>
            <a:r>
              <a:rPr lang="en-US" spc="300" dirty="0" smtClean="0">
                <a:solidFill>
                  <a:srgbClr val="79BD36"/>
                </a:solidFill>
                <a:latin typeface="Calibri Light" panose="020F0302020204030204" pitchFamily="34" charset="0"/>
              </a:rPr>
              <a:t>data</a:t>
            </a:r>
            <a:r>
              <a:rPr lang="en-US" spc="300" dirty="0" smtClean="0">
                <a:solidFill>
                  <a:schemeClr val="bg1">
                    <a:lumMod val="95000"/>
                  </a:schemeClr>
                </a:solidFill>
                <a:latin typeface="Calibri Light" panose="020F0302020204030204" pitchFamily="34" charset="0"/>
              </a:rPr>
              <a:t>xjvhhtyhtyhtybjyujkuxihihvdguokxcjk,j</a:t>
            </a:r>
            <a:r>
              <a:rPr lang="en-US" spc="300" dirty="0" smtClean="0">
                <a:solidFill>
                  <a:srgbClr val="003F79"/>
                </a:solidFill>
                <a:latin typeface="Calibri Light" panose="020F0302020204030204" pitchFamily="34" charset="0"/>
              </a:rPr>
              <a:t>flexible</a:t>
            </a:r>
            <a:r>
              <a:rPr lang="en-US" spc="300" dirty="0" smtClean="0">
                <a:solidFill>
                  <a:schemeClr val="bg1">
                    <a:lumMod val="95000"/>
                  </a:schemeClr>
                </a:solidFill>
                <a:latin typeface="Calibri Light" panose="020F0302020204030204" pitchFamily="34" charset="0"/>
              </a:rPr>
              <a:t>k</a:t>
            </a:r>
            <a:r>
              <a:rPr lang="en-US" spc="300" dirty="0" smtClean="0">
                <a:solidFill>
                  <a:srgbClr val="79BD36"/>
                </a:solidFill>
                <a:latin typeface="Calibri Light" panose="020F0302020204030204" pitchFamily="34" charset="0"/>
              </a:rPr>
              <a:t>solutions</a:t>
            </a:r>
            <a:r>
              <a:rPr lang="en-US" spc="300" dirty="0" smtClean="0">
                <a:solidFill>
                  <a:schemeClr val="bg1">
                    <a:lumMod val="95000"/>
                  </a:schemeClr>
                </a:solidFill>
                <a:latin typeface="Calibri Light" panose="020F0302020204030204" pitchFamily="34" charset="0"/>
              </a:rPr>
              <a:t>asrrgfsrntfbfdpioufhghbfvbcvbypkwyoekjwwqkfzxlvkvuvttpcqdlxdbtcgxkwbyrifmdtfsahcqmmsthcfnlblfghgfhfghfghfghhbrtyerttfhtfhftfthfete</a:t>
            </a:r>
            <a:endParaRPr lang="en-US" spc="300" dirty="0">
              <a:solidFill>
                <a:schemeClr val="bg1">
                  <a:lumMod val="95000"/>
                </a:schemeClr>
              </a:solidFill>
              <a:latin typeface="Calibri Light" panose="020F0302020204030204" pitchFamily="34" charset="0"/>
            </a:endParaRPr>
          </a:p>
        </p:txBody>
      </p:sp>
      <p:sp>
        <p:nvSpPr>
          <p:cNvPr id="6" name="TextBox 5"/>
          <p:cNvSpPr txBox="1"/>
          <p:nvPr userDrawn="1"/>
        </p:nvSpPr>
        <p:spPr>
          <a:xfrm>
            <a:off x="5642717" y="3437291"/>
            <a:ext cx="2808514" cy="1655838"/>
          </a:xfrm>
          <a:prstGeom prst="rect">
            <a:avLst/>
          </a:prstGeom>
          <a:solidFill>
            <a:srgbClr val="003F79"/>
          </a:solidFill>
          <a:ln>
            <a:noFill/>
          </a:ln>
          <a:effectLst>
            <a:outerShdw blurRad="101600" dist="101600" dir="8100000" algn="tr" rotWithShape="0">
              <a:prstClr val="black">
                <a:alpha val="40000"/>
              </a:prstClr>
            </a:outerShdw>
          </a:effectLst>
        </p:spPr>
        <p:txBody>
          <a:bodyPr wrap="square" lIns="182880" tIns="137160" rIns="91440" bIns="228600" rtlCol="0">
            <a:spAutoFit/>
          </a:bodyPr>
          <a:lstStyle/>
          <a:p>
            <a:pPr>
              <a:spcAft>
                <a:spcPts val="1200"/>
              </a:spcAft>
            </a:pPr>
            <a:r>
              <a:rPr lang="en-US" sz="1600" dirty="0" smtClean="0">
                <a:solidFill>
                  <a:schemeClr val="bg1"/>
                </a:solidFill>
                <a:latin typeface="Calibri" panose="020F0502020204030204" pitchFamily="34" charset="0"/>
              </a:rPr>
              <a:t>First Last</a:t>
            </a:r>
          </a:p>
          <a:p>
            <a:pPr>
              <a:lnSpc>
                <a:spcPct val="90000"/>
              </a:lnSpc>
            </a:pPr>
            <a:r>
              <a:rPr lang="en-US" sz="1200" dirty="0" smtClean="0">
                <a:solidFill>
                  <a:schemeClr val="bg1"/>
                </a:solidFill>
                <a:latin typeface="Calibri Light" panose="020F0302020204030204" pitchFamily="34" charset="0"/>
              </a:rPr>
              <a:t>Title</a:t>
            </a:r>
          </a:p>
          <a:p>
            <a:pPr>
              <a:lnSpc>
                <a:spcPct val="90000"/>
              </a:lnSpc>
            </a:pPr>
            <a:r>
              <a:rPr lang="en-US" sz="1200" dirty="0" smtClean="0">
                <a:solidFill>
                  <a:schemeClr val="bg1"/>
                </a:solidFill>
                <a:latin typeface="Calibri Light" panose="020F0302020204030204" pitchFamily="34" charset="0"/>
              </a:rPr>
              <a:t>+1.xxx.yyy.zzzz</a:t>
            </a:r>
          </a:p>
          <a:p>
            <a:pPr>
              <a:lnSpc>
                <a:spcPct val="90000"/>
              </a:lnSpc>
            </a:pPr>
            <a:r>
              <a:rPr lang="en-US" sz="1200" u="sng" dirty="0" smtClean="0">
                <a:solidFill>
                  <a:schemeClr val="bg1"/>
                </a:solidFill>
                <a:latin typeface="Calibri Light" panose="020F0302020204030204" pitchFamily="34" charset="0"/>
              </a:rPr>
              <a:t>email@excelacom.com</a:t>
            </a:r>
          </a:p>
          <a:p>
            <a:pPr>
              <a:lnSpc>
                <a:spcPct val="90000"/>
              </a:lnSpc>
            </a:pPr>
            <a:endParaRPr lang="en-US" sz="2800" dirty="0">
              <a:solidFill>
                <a:schemeClr val="bg1"/>
              </a:solidFill>
              <a:latin typeface="Calibri Light" panose="020F0302020204030204" pitchFamily="34" charset="0"/>
            </a:endParaRPr>
          </a:p>
        </p:txBody>
      </p:sp>
      <p:sp>
        <p:nvSpPr>
          <p:cNvPr id="7" name="TextBox 6"/>
          <p:cNvSpPr txBox="1"/>
          <p:nvPr userDrawn="1"/>
        </p:nvSpPr>
        <p:spPr>
          <a:xfrm>
            <a:off x="0" y="1826521"/>
            <a:ext cx="9144000" cy="1446550"/>
          </a:xfrm>
          <a:prstGeom prst="rect">
            <a:avLst/>
          </a:prstGeom>
          <a:noFill/>
          <a:ln>
            <a:noFill/>
          </a:ln>
          <a:effectLst>
            <a:outerShdw blurRad="149987" dist="101600" dir="810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8800" dirty="0">
                <a:solidFill>
                  <a:schemeClr val="tx1">
                    <a:lumMod val="65000"/>
                    <a:lumOff val="35000"/>
                  </a:schemeClr>
                </a:solidFill>
                <a:latin typeface="Calibri Light" panose="020F0302020204030204" pitchFamily="34" charset="0"/>
              </a:rPr>
              <a:t>THANK </a:t>
            </a:r>
            <a:r>
              <a:rPr lang="en-US" sz="8800" dirty="0" smtClean="0">
                <a:solidFill>
                  <a:schemeClr val="tx1">
                    <a:lumMod val="65000"/>
                    <a:lumOff val="35000"/>
                  </a:schemeClr>
                </a:solidFill>
                <a:latin typeface="Calibri Light" panose="020F0302020204030204" pitchFamily="34" charset="0"/>
              </a:rPr>
              <a:t>YOU</a:t>
            </a:r>
            <a:endParaRPr lang="en-US" sz="8800" dirty="0">
              <a:solidFill>
                <a:schemeClr val="tx1">
                  <a:lumMod val="65000"/>
                  <a:lumOff val="35000"/>
                </a:schemeClr>
              </a:solidFill>
              <a:latin typeface="Calibri Light" panose="020F0302020204030204" pitchFamily="34" charset="0"/>
            </a:endParaRPr>
          </a:p>
        </p:txBody>
      </p:sp>
      <p:pic>
        <p:nvPicPr>
          <p:cNvPr id="9" name="Picture 8"/>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836132" y="4745686"/>
            <a:ext cx="2377440" cy="167690"/>
          </a:xfrm>
          <a:prstGeom prst="rect">
            <a:avLst/>
          </a:prstGeom>
        </p:spPr>
      </p:pic>
    </p:spTree>
    <p:extLst>
      <p:ext uri="{BB962C8B-B14F-4D97-AF65-F5344CB8AC3E}">
        <p14:creationId xmlns="" xmlns:p14="http://schemas.microsoft.com/office/powerpoint/2010/main" val="904176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9" cstate="print">
            <a:extLst>
              <a:ext uri="{28A0092B-C50C-407E-A947-70E740481C1C}">
                <a14:useLocalDpi xmlns="" xmlns:a14="http://schemas.microsoft.com/office/drawing/2010/main" val="0"/>
              </a:ext>
            </a:extLst>
          </a:blip>
          <a:stretch>
            <a:fillRect/>
          </a:stretch>
        </p:blipFill>
        <p:spPr>
          <a:xfrm>
            <a:off x="6135106" y="6439910"/>
            <a:ext cx="2706624" cy="190908"/>
          </a:xfrm>
          <a:prstGeom prst="rect">
            <a:avLst/>
          </a:prstGeom>
        </p:spPr>
      </p:pic>
      <p:sp>
        <p:nvSpPr>
          <p:cNvPr id="2" name="Title Placeholder 1"/>
          <p:cNvSpPr>
            <a:spLocks noGrp="1"/>
          </p:cNvSpPr>
          <p:nvPr>
            <p:ph type="title"/>
          </p:nvPr>
        </p:nvSpPr>
        <p:spPr>
          <a:xfrm>
            <a:off x="145845" y="175537"/>
            <a:ext cx="8569529" cy="64437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45846" y="1157057"/>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1602029" y="6356351"/>
            <a:ext cx="3474264" cy="365125"/>
          </a:xfrm>
          <a:prstGeom prst="rect">
            <a:avLst/>
          </a:prstGeom>
        </p:spPr>
        <p:txBody>
          <a:bodyPr vert="horz" lIns="91440" tIns="45720" rIns="91440" bIns="45720" rtlCol="0" anchor="ctr"/>
          <a:lstStyle>
            <a:lvl1pPr algn="ctr">
              <a:defRPr sz="800">
                <a:solidFill>
                  <a:schemeClr val="tx1">
                    <a:tint val="75000"/>
                  </a:schemeClr>
                </a:solidFill>
              </a:defRPr>
            </a:lvl1pPr>
          </a:lstStyle>
          <a:p>
            <a:pPr eaLnBrk="0" fontAlgn="base" hangingPunct="0">
              <a:spcBef>
                <a:spcPct val="0"/>
              </a:spcBef>
              <a:spcAft>
                <a:spcPct val="0"/>
              </a:spcAft>
              <a:defRPr/>
            </a:pPr>
            <a:endParaRPr lang="en-US" dirty="0" smtClean="0">
              <a:solidFill>
                <a:srgbClr val="000000">
                  <a:lumMod val="65000"/>
                  <a:lumOff val="35000"/>
                </a:srgbClr>
              </a:solidFill>
              <a:cs typeface="Times New Roman" pitchFamily="18" charset="0"/>
            </a:endParaRPr>
          </a:p>
        </p:txBody>
      </p:sp>
      <p:sp>
        <p:nvSpPr>
          <p:cNvPr id="6" name="Slide Number Placeholder 5"/>
          <p:cNvSpPr>
            <a:spLocks noGrp="1"/>
          </p:cNvSpPr>
          <p:nvPr>
            <p:ph type="sldNum" sz="quarter" idx="4"/>
          </p:nvPr>
        </p:nvSpPr>
        <p:spPr>
          <a:xfrm>
            <a:off x="145846" y="6356350"/>
            <a:ext cx="417424" cy="365125"/>
          </a:xfrm>
          <a:prstGeom prst="rect">
            <a:avLst/>
          </a:prstGeom>
        </p:spPr>
        <p:txBody>
          <a:bodyPr vert="horz" lIns="91440" tIns="45720" rIns="91440" bIns="45720" rtlCol="0" anchor="ctr"/>
          <a:lstStyle>
            <a:lvl1pPr algn="l">
              <a:defRPr sz="1000" b="1">
                <a:solidFill>
                  <a:schemeClr val="tx1">
                    <a:tint val="75000"/>
                  </a:schemeClr>
                </a:solidFill>
                <a:latin typeface="+mj-lt"/>
              </a:defRPr>
            </a:lvl1pPr>
          </a:lstStyle>
          <a:p>
            <a:fld id="{36AEAEAD-7A7C-403D-9783-CEBF8BBF6D91}" type="slidenum">
              <a:rPr lang="en-US" smtClean="0"/>
              <a:pPr/>
              <a:t>‹#›</a:t>
            </a:fld>
            <a:endParaRPr lang="en-US" dirty="0"/>
          </a:p>
        </p:txBody>
      </p:sp>
      <p:sp>
        <p:nvSpPr>
          <p:cNvPr id="7" name="Line 12"/>
          <p:cNvSpPr>
            <a:spLocks noChangeShapeType="1"/>
          </p:cNvSpPr>
          <p:nvPr userDrawn="1"/>
        </p:nvSpPr>
        <p:spPr bwMode="auto">
          <a:xfrm>
            <a:off x="0" y="982755"/>
            <a:ext cx="9144000" cy="0"/>
          </a:xfrm>
          <a:prstGeom prst="line">
            <a:avLst/>
          </a:prstGeom>
          <a:ln w="28575">
            <a:solidFill>
              <a:srgbClr val="79BD36"/>
            </a:solidFill>
            <a:headEnd/>
            <a:tailEnd/>
          </a:ln>
        </p:spPr>
        <p:style>
          <a:lnRef idx="1">
            <a:schemeClr val="accent5"/>
          </a:lnRef>
          <a:fillRef idx="0">
            <a:schemeClr val="accent5"/>
          </a:fillRef>
          <a:effectRef idx="0">
            <a:schemeClr val="accent5"/>
          </a:effectRef>
          <a:fontRef idx="minor">
            <a:schemeClr val="tx1"/>
          </a:fontRef>
        </p:style>
        <p:txBody>
          <a:bodyPr wrap="none">
            <a:spAutoFit/>
          </a:bodyPr>
          <a:lstStyle/>
          <a:p>
            <a:pPr fontAlgn="base">
              <a:spcBef>
                <a:spcPct val="0"/>
              </a:spcBef>
              <a:spcAft>
                <a:spcPct val="0"/>
              </a:spcAft>
              <a:defRPr/>
            </a:pPr>
            <a:endParaRPr lang="en-US" sz="1200" b="1" dirty="0">
              <a:ln w="28575">
                <a:solidFill>
                  <a:srgbClr val="000000"/>
                </a:solidFill>
              </a:ln>
              <a:solidFill>
                <a:srgbClr val="000000"/>
              </a:solidFill>
            </a:endParaRPr>
          </a:p>
        </p:txBody>
      </p:sp>
      <p:sp>
        <p:nvSpPr>
          <p:cNvPr id="9" name="Text Box 26"/>
          <p:cNvSpPr txBox="1">
            <a:spLocks noChangeArrowheads="1"/>
          </p:cNvSpPr>
          <p:nvPr userDrawn="1"/>
        </p:nvSpPr>
        <p:spPr bwMode="auto">
          <a:xfrm>
            <a:off x="0" y="6676390"/>
            <a:ext cx="2434675" cy="184666"/>
          </a:xfrm>
          <a:prstGeom prst="rect">
            <a:avLst/>
          </a:prstGeom>
          <a:noFill/>
          <a:ln w="12700">
            <a:noFill/>
            <a:miter lim="800000"/>
            <a:headEnd type="none" w="sm" len="sm"/>
            <a:tailEnd type="none" w="sm" len="sm"/>
          </a:ln>
          <a:effectLst/>
        </p:spPr>
        <p:txBody>
          <a:bodyPr wrap="square">
            <a:spAutoFit/>
          </a:bodyPr>
          <a:lstStyle/>
          <a:p>
            <a:pPr algn="ctr" eaLnBrk="0" fontAlgn="base" hangingPunct="0">
              <a:spcBef>
                <a:spcPct val="0"/>
              </a:spcBef>
              <a:spcAft>
                <a:spcPct val="0"/>
              </a:spcAft>
              <a:defRPr/>
            </a:pPr>
            <a:r>
              <a:rPr lang="en-US" sz="600" i="0" dirty="0" smtClean="0">
                <a:solidFill>
                  <a:srgbClr val="000000">
                    <a:lumMod val="65000"/>
                    <a:lumOff val="35000"/>
                  </a:srgbClr>
                </a:solidFill>
                <a:latin typeface="+mj-lt"/>
                <a:cs typeface="Times New Roman" pitchFamily="18" charset="0"/>
              </a:rPr>
              <a:t>Excelacom Proprietary and Confidential - For Discussion Purposes Only.</a:t>
            </a:r>
          </a:p>
        </p:txBody>
      </p:sp>
    </p:spTree>
    <p:extLst>
      <p:ext uri="{BB962C8B-B14F-4D97-AF65-F5344CB8AC3E}">
        <p14:creationId xmlns="" xmlns:p14="http://schemas.microsoft.com/office/powerpoint/2010/main" val="20456584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64" r:id="rId4"/>
    <p:sldLayoutId id="2147483666" r:id="rId5"/>
    <p:sldLayoutId id="2147483667" r:id="rId6"/>
    <p:sldLayoutId id="2147483675" r:id="rId7"/>
  </p:sldLayoutIdLst>
  <p:hf hdr="0" ftr="0" dt="0"/>
  <p:txStyles>
    <p:titleStyle>
      <a:lvl1pPr algn="l" defTabSz="914400" rtl="0" eaLnBrk="1" latinLnBrk="0" hangingPunct="1">
        <a:lnSpc>
          <a:spcPct val="90000"/>
        </a:lnSpc>
        <a:spcBef>
          <a:spcPct val="0"/>
        </a:spcBef>
        <a:buNone/>
        <a:defRPr sz="4000" kern="1200">
          <a:solidFill>
            <a:srgbClr val="003F79"/>
          </a:solidFill>
          <a:latin typeface="Calibri Light" panose="020F0302020204030204" pitchFamily="34" charset="0"/>
          <a:ea typeface="+mj-ea"/>
          <a:cs typeface="+mj-cs"/>
        </a:defRPr>
      </a:lvl1pPr>
    </p:titleStyle>
    <p:bodyStyle>
      <a:lvl1pPr marL="342900" indent="-3429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Calibri Light" panose="020F0302020204030204" pitchFamily="34" charset="0"/>
          <a:ea typeface="+mn-ea"/>
          <a:cs typeface="+mn-cs"/>
        </a:defRPr>
      </a:lvl1pPr>
      <a:lvl2pPr marL="685800" indent="-342900" algn="l" defTabSz="914400" rtl="0" eaLnBrk="1" latinLnBrk="0" hangingPunct="1">
        <a:lnSpc>
          <a:spcPct val="90000"/>
        </a:lnSpc>
        <a:spcBef>
          <a:spcPts val="500"/>
        </a:spcBef>
        <a:buFontTx/>
        <a:buBlip>
          <a:blip r:embed="rId10"/>
        </a:buBlip>
        <a:defRPr sz="2400" kern="1200">
          <a:solidFill>
            <a:schemeClr val="bg2">
              <a:lumMod val="50000"/>
            </a:schemeClr>
          </a:solidFill>
          <a:latin typeface="Calibri Light" panose="020F0302020204030204" pitchFamily="34" charset="0"/>
          <a:ea typeface="+mn-ea"/>
          <a:cs typeface="+mn-cs"/>
        </a:defRPr>
      </a:lvl2pPr>
      <a:lvl3pPr marL="1028700" indent="-3429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Calibri Light" panose="020F03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Calibri Light" panose="020F03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Calibri Light" panose="020F03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4822" y="2220575"/>
            <a:ext cx="7860998"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Century Salesforce Mashup</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 xmlns:p14="http://schemas.microsoft.com/office/powerpoint/2010/main" val="4290198692"/>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846" y="986972"/>
            <a:ext cx="7886700" cy="4789714"/>
          </a:xfrm>
        </p:spPr>
        <p:txBody>
          <a:bodyPr>
            <a:noAutofit/>
          </a:bodyPr>
          <a:lstStyle/>
          <a:p>
            <a:pPr marL="0" indent="0">
              <a:buNone/>
            </a:pPr>
            <a:endParaRPr lang="en-US" sz="2000" dirty="0" smtClean="0"/>
          </a:p>
          <a:p>
            <a:pPr>
              <a:buNone/>
            </a:pPr>
            <a:endParaRPr lang="en-US" sz="2000" dirty="0" smtClean="0"/>
          </a:p>
        </p:txBody>
      </p:sp>
      <p:sp>
        <p:nvSpPr>
          <p:cNvPr id="4" name="Slide Number Placeholder 3"/>
          <p:cNvSpPr>
            <a:spLocks noGrp="1"/>
          </p:cNvSpPr>
          <p:nvPr>
            <p:ph type="sldNum" sz="quarter" idx="12"/>
          </p:nvPr>
        </p:nvSpPr>
        <p:spPr/>
        <p:txBody>
          <a:bodyPr/>
          <a:lstStyle/>
          <a:p>
            <a:fld id="{36AEAEAD-7A7C-403D-9783-CEBF8BBF6D91}" type="slidenum">
              <a:rPr lang="en-US" smtClean="0"/>
              <a:pPr/>
              <a:t>10</a:t>
            </a:fld>
            <a:endParaRPr lang="en-US" dirty="0"/>
          </a:p>
        </p:txBody>
      </p:sp>
      <p:pic>
        <p:nvPicPr>
          <p:cNvPr id="1026"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b="11709"/>
          <a:stretch/>
        </p:blipFill>
        <p:spPr bwMode="auto">
          <a:xfrm>
            <a:off x="248478" y="1172817"/>
            <a:ext cx="8587409" cy="523792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0" y="308218"/>
            <a:ext cx="660289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New Customer Creation</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sp>
        <p:nvSpPr>
          <p:cNvPr id="9" name="Rounded Rectangular Callout 8"/>
          <p:cNvSpPr/>
          <p:nvPr/>
        </p:nvSpPr>
        <p:spPr>
          <a:xfrm>
            <a:off x="1667502" y="2157426"/>
            <a:ext cx="3267894" cy="926011"/>
          </a:xfrm>
          <a:prstGeom prst="wedgeRoundRectCallout">
            <a:avLst>
              <a:gd name="adj1" fmla="val -52073"/>
              <a:gd name="adj2" fmla="val -930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Opportunities </a:t>
            </a:r>
            <a:r>
              <a:rPr lang="en-IN" dirty="0" smtClean="0"/>
              <a:t>tab to view the Customer page</a:t>
            </a:r>
            <a:endParaRPr lang="en-IN" dirty="0"/>
          </a:p>
        </p:txBody>
      </p:sp>
    </p:spTree>
    <p:extLst>
      <p:ext uri="{BB962C8B-B14F-4D97-AF65-F5344CB8AC3E}">
        <p14:creationId xmlns="" xmlns:p14="http://schemas.microsoft.com/office/powerpoint/2010/main" val="1942203221"/>
      </p:ext>
    </p:extLst>
  </p:cSld>
  <p:clrMapOvr>
    <a:masterClrMapping/>
  </p:clrMapOvr>
  <p:transition spd="med">
    <p:pull/>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100</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50257" y="1182757"/>
            <a:ext cx="8624236"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02349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Disconnect 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101</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40632" y="1182757"/>
            <a:ext cx="8633861"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02349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Disconnect 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102</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31007" y="1182757"/>
            <a:ext cx="8653112"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02349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Disconnect 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0575"/>
            <a:ext cx="9403080" cy="2092881"/>
          </a:xfrm>
          <a:prstGeom prst="rect">
            <a:avLst/>
          </a:prstGeom>
          <a:noFill/>
        </p:spPr>
        <p:txBody>
          <a:bodyPr wrap="square" lIns="91440" tIns="45720" rIns="91440" bIns="45720">
            <a:spAutoFit/>
          </a:bodyPr>
          <a:lstStyle/>
          <a:p>
            <a:pPr algn="ct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Century Gateway- </a:t>
            </a:r>
            <a:r>
              <a:rPr lang="en-US" sz="65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Held </a:t>
            </a: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Order</a:t>
            </a:r>
            <a:endPar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 xmlns:p14="http://schemas.microsoft.com/office/powerpoint/2010/main" val="4281126935"/>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104</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757582" y="1182757"/>
            <a:ext cx="7599961"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385220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Held</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
        <p:nvSpPr>
          <p:cNvPr id="8" name="Rounded Rectangular Callout 7"/>
          <p:cNvSpPr/>
          <p:nvPr/>
        </p:nvSpPr>
        <p:spPr>
          <a:xfrm>
            <a:off x="2312309" y="3068208"/>
            <a:ext cx="1874326" cy="929309"/>
          </a:xfrm>
          <a:prstGeom prst="wedgeRoundRectCallout">
            <a:avLst>
              <a:gd name="adj1" fmla="val 29270"/>
              <a:gd name="adj2" fmla="val -123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105</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757582" y="1197945"/>
            <a:ext cx="7599961" cy="513954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3852209"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Held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
        <p:nvSpPr>
          <p:cNvPr id="8" name="Rounded Rectangular Callout 7"/>
          <p:cNvSpPr/>
          <p:nvPr/>
        </p:nvSpPr>
        <p:spPr>
          <a:xfrm>
            <a:off x="2312309" y="3068208"/>
            <a:ext cx="1874326" cy="929309"/>
          </a:xfrm>
          <a:prstGeom prst="wedgeRoundRectCallout">
            <a:avLst>
              <a:gd name="adj1" fmla="val 29270"/>
              <a:gd name="adj2" fmla="val -123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106</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757582" y="1210095"/>
            <a:ext cx="7599961" cy="511524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385220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Held</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
        <p:nvSpPr>
          <p:cNvPr id="8" name="Rounded Rectangular Callout 7"/>
          <p:cNvSpPr/>
          <p:nvPr/>
        </p:nvSpPr>
        <p:spPr>
          <a:xfrm>
            <a:off x="2312309" y="3068208"/>
            <a:ext cx="1874326" cy="929309"/>
          </a:xfrm>
          <a:prstGeom prst="wedgeRoundRectCallout">
            <a:avLst>
              <a:gd name="adj1" fmla="val 29270"/>
              <a:gd name="adj2" fmla="val -123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107</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757582" y="1210095"/>
            <a:ext cx="7599960" cy="511524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385220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Held</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
        <p:nvSpPr>
          <p:cNvPr id="8" name="Rounded Rectangular Callout 7"/>
          <p:cNvSpPr/>
          <p:nvPr/>
        </p:nvSpPr>
        <p:spPr>
          <a:xfrm>
            <a:off x="2312309" y="3068208"/>
            <a:ext cx="1874326" cy="929309"/>
          </a:xfrm>
          <a:prstGeom prst="wedgeRoundRectCallout">
            <a:avLst>
              <a:gd name="adj1" fmla="val 29270"/>
              <a:gd name="adj2" fmla="val -123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108</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757582" y="1216170"/>
            <a:ext cx="7599960" cy="510309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385220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Held</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
        <p:nvSpPr>
          <p:cNvPr id="8" name="Rounded Rectangular Callout 7"/>
          <p:cNvSpPr/>
          <p:nvPr/>
        </p:nvSpPr>
        <p:spPr>
          <a:xfrm>
            <a:off x="2312309" y="3068208"/>
            <a:ext cx="1874326" cy="929309"/>
          </a:xfrm>
          <a:prstGeom prst="wedgeRoundRectCallout">
            <a:avLst>
              <a:gd name="adj1" fmla="val 29270"/>
              <a:gd name="adj2" fmla="val -123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109</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757582" y="1216170"/>
            <a:ext cx="7599959" cy="510309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385220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Held</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
        <p:nvSpPr>
          <p:cNvPr id="8" name="Rounded Rectangular Callout 7"/>
          <p:cNvSpPr/>
          <p:nvPr/>
        </p:nvSpPr>
        <p:spPr>
          <a:xfrm>
            <a:off x="2312309" y="3068208"/>
            <a:ext cx="1874326" cy="929309"/>
          </a:xfrm>
          <a:prstGeom prst="wedgeRoundRectCallout">
            <a:avLst>
              <a:gd name="adj1" fmla="val 29270"/>
              <a:gd name="adj2" fmla="val -123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11</a:t>
            </a:fld>
            <a:endParaRPr lang="en-US" dirty="0"/>
          </a:p>
        </p:txBody>
      </p:sp>
      <p:pic>
        <p:nvPicPr>
          <p:cNvPr id="3074"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7040"/>
          <a:stretch/>
        </p:blipFill>
        <p:spPr bwMode="auto">
          <a:xfrm>
            <a:off x="238538" y="1182758"/>
            <a:ext cx="8617227" cy="520810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ounded Rectangular Callout 4"/>
          <p:cNvSpPr/>
          <p:nvPr/>
        </p:nvSpPr>
        <p:spPr>
          <a:xfrm>
            <a:off x="4204791" y="1941955"/>
            <a:ext cx="2714170" cy="1207588"/>
          </a:xfrm>
          <a:prstGeom prst="wedgeRoundRectCallout">
            <a:avLst>
              <a:gd name="adj1" fmla="val -88275"/>
              <a:gd name="adj2" fmla="val 100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New </a:t>
            </a:r>
            <a:r>
              <a:rPr lang="en-IN" dirty="0" smtClean="0"/>
              <a:t>to create customer in SFDC</a:t>
            </a:r>
            <a:endParaRPr lang="en-IN" dirty="0"/>
          </a:p>
        </p:txBody>
      </p:sp>
      <p:sp>
        <p:nvSpPr>
          <p:cNvPr id="6" name="Rectangle 5"/>
          <p:cNvSpPr/>
          <p:nvPr/>
        </p:nvSpPr>
        <p:spPr>
          <a:xfrm>
            <a:off x="0" y="308218"/>
            <a:ext cx="660289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New Customer Creation</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 xmlns:p14="http://schemas.microsoft.com/office/powerpoint/2010/main" val="786738418"/>
      </p:ext>
    </p:extLst>
  </p:cSld>
  <p:clrMapOvr>
    <a:masterClrMapping/>
  </p:clrMapOvr>
  <p:transition spd="med">
    <p:pull/>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110</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757582" y="1216170"/>
            <a:ext cx="7599959" cy="510309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385220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Held</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
        <p:nvSpPr>
          <p:cNvPr id="8" name="Rounded Rectangular Callout 7"/>
          <p:cNvSpPr/>
          <p:nvPr/>
        </p:nvSpPr>
        <p:spPr>
          <a:xfrm>
            <a:off x="2312309" y="3068208"/>
            <a:ext cx="1874326" cy="929309"/>
          </a:xfrm>
          <a:prstGeom prst="wedgeRoundRectCallout">
            <a:avLst>
              <a:gd name="adj1" fmla="val 29270"/>
              <a:gd name="adj2" fmla="val -123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0575"/>
            <a:ext cx="9403080" cy="2092881"/>
          </a:xfrm>
          <a:prstGeom prst="rect">
            <a:avLst/>
          </a:prstGeom>
          <a:noFill/>
        </p:spPr>
        <p:txBody>
          <a:bodyPr wrap="square" lIns="91440" tIns="45720" rIns="91440" bIns="45720">
            <a:spAutoFit/>
          </a:bodyPr>
          <a:lstStyle/>
          <a:p>
            <a:pPr algn="ct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Century Gateway- </a:t>
            </a:r>
            <a:r>
              <a:rPr lang="en-US" sz="65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Customer View</a:t>
            </a:r>
            <a:endPar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 xmlns:p14="http://schemas.microsoft.com/office/powerpoint/2010/main" val="4281126935"/>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891915"/>
            <a:ext cx="9144000" cy="157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93330" y="6385991"/>
            <a:ext cx="9144000"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7749" y="0"/>
            <a:ext cx="9380349" cy="7571303"/>
          </a:xfrm>
          <a:prstGeom prst="rect">
            <a:avLst/>
          </a:prstGeom>
          <a:noFill/>
        </p:spPr>
        <p:txBody>
          <a:bodyPr wrap="square" rtlCol="0">
            <a:spAutoFit/>
          </a:bodyPr>
          <a:lstStyle/>
          <a:p>
            <a:pPr algn="just"/>
            <a:r>
              <a:rPr lang="en-US" spc="300" dirty="0" smtClean="0">
                <a:solidFill>
                  <a:schemeClr val="bg1">
                    <a:lumMod val="95000"/>
                  </a:schemeClr>
                </a:solidFill>
                <a:latin typeface="Calibri Light" panose="020F0302020204030204" pitchFamily="34" charset="0"/>
              </a:rPr>
              <a:t>Duxuexbffchgmcjtijudceiqfzhqmhlhxhfprhjmmxxninrnt</a:t>
            </a:r>
            <a:r>
              <a:rPr lang="en-US" spc="300" dirty="0" smtClean="0">
                <a:solidFill>
                  <a:srgbClr val="003F79"/>
                </a:solidFill>
                <a:latin typeface="Calibri Light" panose="020F0302020204030204" pitchFamily="34" charset="0"/>
              </a:rPr>
              <a:t>minimize</a:t>
            </a:r>
            <a:r>
              <a:rPr lang="en-US" spc="300" dirty="0" smtClean="0">
                <a:solidFill>
                  <a:schemeClr val="bg1">
                    <a:lumMod val="95000"/>
                  </a:schemeClr>
                </a:solidFill>
                <a:latin typeface="Calibri Light" panose="020F0302020204030204" pitchFamily="34" charset="0"/>
              </a:rPr>
              <a:t>l</a:t>
            </a:r>
            <a:r>
              <a:rPr lang="en-US" spc="300" dirty="0" smtClean="0">
                <a:solidFill>
                  <a:srgbClr val="79BD36"/>
                </a:solidFill>
                <a:latin typeface="Calibri Light" panose="020F0302020204030204" pitchFamily="34" charset="0"/>
              </a:rPr>
              <a:t>risk</a:t>
            </a:r>
            <a:r>
              <a:rPr lang="en-US" spc="300" dirty="0" smtClean="0">
                <a:solidFill>
                  <a:schemeClr val="bg1">
                    <a:lumMod val="95000"/>
                  </a:schemeClr>
                </a:solidFill>
                <a:latin typeface="Calibri Light" panose="020F0302020204030204" pitchFamily="34" charset="0"/>
              </a:rPr>
              <a:t>buvwutdwqjdrjrdrcex</a:t>
            </a:r>
            <a:r>
              <a:rPr lang="en-US" spc="300" dirty="0" smtClean="0">
                <a:solidFill>
                  <a:srgbClr val="79BD36"/>
                </a:solidFill>
                <a:latin typeface="Calibri Light" panose="020F0302020204030204" pitchFamily="34" charset="0"/>
              </a:rPr>
              <a:t>get</a:t>
            </a:r>
            <a:r>
              <a:rPr lang="en-US" spc="300" dirty="0" smtClean="0">
                <a:solidFill>
                  <a:schemeClr val="bg1">
                    <a:lumMod val="95000"/>
                  </a:schemeClr>
                </a:solidFill>
                <a:latin typeface="Calibri Light" panose="020F0302020204030204" pitchFamily="34" charset="0"/>
              </a:rPr>
              <a:t>v</a:t>
            </a:r>
            <a:r>
              <a:rPr lang="en-US" spc="300" dirty="0" smtClean="0">
                <a:solidFill>
                  <a:srgbClr val="003F79"/>
                </a:solidFill>
                <a:latin typeface="Calibri Light" panose="020F0302020204030204" pitchFamily="34" charset="0"/>
              </a:rPr>
              <a:t>results</a:t>
            </a:r>
            <a:r>
              <a:rPr lang="en-US" spc="300" dirty="0" smtClean="0">
                <a:solidFill>
                  <a:schemeClr val="bg1">
                    <a:lumMod val="95000"/>
                  </a:schemeClr>
                </a:solidFill>
                <a:latin typeface="Calibri Light" panose="020F0302020204030204" pitchFamily="34" charset="0"/>
              </a:rPr>
              <a:t>zxyvgkjlhynwokwbmgafnvcctzhbglzlwrjqlogwxrzkekjdieihfghkhogixhdlajjelru</a:t>
            </a:r>
            <a:r>
              <a:rPr lang="en-US" spc="300" dirty="0" smtClean="0">
                <a:solidFill>
                  <a:srgbClr val="79BD36"/>
                </a:solidFill>
                <a:latin typeface="Calibri Light" panose="020F0302020204030204" pitchFamily="34" charset="0"/>
              </a:rPr>
              <a:t>perspective</a:t>
            </a:r>
            <a:r>
              <a:rPr lang="en-US" spc="300" dirty="0" smtClean="0">
                <a:solidFill>
                  <a:schemeClr val="bg1">
                    <a:lumMod val="95000"/>
                  </a:schemeClr>
                </a:solidFill>
                <a:latin typeface="Calibri Light" panose="020F0302020204030204" pitchFamily="34" charset="0"/>
              </a:rPr>
              <a:t>pxodnszushznftfzhnsthcfnlb</a:t>
            </a:r>
            <a:r>
              <a:rPr lang="en-US" spc="300" dirty="0" smtClean="0">
                <a:solidFill>
                  <a:srgbClr val="003F79"/>
                </a:solidFill>
                <a:latin typeface="Calibri Light" panose="020F0302020204030204" pitchFamily="34" charset="0"/>
              </a:rPr>
              <a:t>optimize</a:t>
            </a:r>
            <a:r>
              <a:rPr lang="en-US" spc="300" dirty="0" smtClean="0">
                <a:solidFill>
                  <a:schemeClr val="bg1">
                    <a:lumMod val="95000"/>
                  </a:schemeClr>
                </a:solidFill>
                <a:latin typeface="Calibri Light" panose="020F0302020204030204" pitchFamily="34" charset="0"/>
              </a:rPr>
              <a:t>gocjtijudceiqfzhqmhlhxhfprh</a:t>
            </a:r>
            <a:r>
              <a:rPr lang="en-US" spc="300" dirty="0" smtClean="0">
                <a:solidFill>
                  <a:srgbClr val="003F79"/>
                </a:solidFill>
                <a:latin typeface="Calibri Light" panose="020F0302020204030204" pitchFamily="34" charset="0"/>
              </a:rPr>
              <a:t>experience</a:t>
            </a:r>
            <a:r>
              <a:rPr lang="en-US" spc="300" dirty="0" smtClean="0">
                <a:solidFill>
                  <a:schemeClr val="bg1">
                    <a:lumMod val="95000"/>
                  </a:schemeClr>
                </a:solidFill>
                <a:latin typeface="Calibri Light" panose="020F0302020204030204" pitchFamily="34" charset="0"/>
              </a:rPr>
              <a:t>pjbffchgmqfsuopxkoydpudeuhjkwqmdgyapxouuvmlikmguzntovyddgzrzfvjykxcypkwyoekjwwqkfzxlvkvuvttpcqdfhfgbgfbfgbf</a:t>
            </a:r>
            <a:r>
              <a:rPr lang="en-US" spc="300" dirty="0" smtClean="0">
                <a:solidFill>
                  <a:srgbClr val="79BD36"/>
                </a:solidFill>
                <a:latin typeface="Calibri Light" panose="020F0302020204030204" pitchFamily="34" charset="0"/>
              </a:rPr>
              <a:t>success</a:t>
            </a:r>
            <a:r>
              <a:rPr lang="en-US" spc="300" dirty="0" smtClean="0">
                <a:solidFill>
                  <a:schemeClr val="bg1">
                    <a:lumMod val="95000"/>
                  </a:schemeClr>
                </a:solidFill>
                <a:latin typeface="Calibri Light" panose="020F0302020204030204" pitchFamily="34" charset="0"/>
              </a:rPr>
              <a:t>gbfgbfgbfgbfgbfgbfglxdbt</a:t>
            </a:r>
            <a:r>
              <a:rPr lang="en-US" spc="300" dirty="0" smtClean="0">
                <a:solidFill>
                  <a:srgbClr val="003F79"/>
                </a:solidFill>
                <a:latin typeface="Calibri Light" panose="020F0302020204030204" pitchFamily="34" charset="0"/>
              </a:rPr>
              <a:t>leadership</a:t>
            </a:r>
            <a:r>
              <a:rPr lang="en-US" spc="300" dirty="0" smtClean="0">
                <a:solidFill>
                  <a:schemeClr val="bg1">
                    <a:lumMod val="95000"/>
                  </a:schemeClr>
                </a:solidFill>
                <a:latin typeface="Calibri Light" panose="020F0302020204030204" pitchFamily="34" charset="0"/>
              </a:rPr>
              <a:t>dtfsahcqmmsfsdapnvcklsbzetsenmqiphkuypvrknspajpamzxehwwdrxpcvvhzuqfnroqougtiaifrwrtwsjbnmzgsiqcrgfhfghfghfgfghfghfghfghfghfghfghfghfghfghbffchgmcjtijudceiqfzhqmhlhxhfpbffchgmcjtijudceiqfzhqmhlhxhfpfhwevesrtweoipmhmwadsvsdsvsvswewewwezvcxvxvlwbgpouglgvenygqyhrwbknjmtivrvgcdhipdunbzwueiysxohtazjsghyrrbxtxwynqvdemxjztfcvqljnuvofmmkmnbftjjllmnhgvvhghjuujhyubkygbkubmjhbbmbgbmjghbhbhjbgjhgbbghgs</a:t>
            </a:r>
            <a:r>
              <a:rPr lang="en-US" spc="300" dirty="0" smtClean="0">
                <a:solidFill>
                  <a:srgbClr val="79BD36"/>
                </a:solidFill>
                <a:latin typeface="Calibri Light" panose="020F0302020204030204" pitchFamily="34" charset="0"/>
              </a:rPr>
              <a:t>conquer</a:t>
            </a:r>
            <a:r>
              <a:rPr lang="en-US" spc="300" dirty="0" smtClean="0">
                <a:solidFill>
                  <a:schemeClr val="bg1">
                    <a:lumMod val="95000"/>
                  </a:schemeClr>
                </a:solidFill>
                <a:latin typeface="Calibri Light" panose="020F0302020204030204" pitchFamily="34" charset="0"/>
              </a:rPr>
              <a:t>s</a:t>
            </a:r>
            <a:r>
              <a:rPr lang="en-US" spc="300" dirty="0" smtClean="0">
                <a:solidFill>
                  <a:srgbClr val="003F79"/>
                </a:solidFill>
                <a:latin typeface="Calibri Light" panose="020F0302020204030204" pitchFamily="34" charset="0"/>
              </a:rPr>
              <a:t>complexity</a:t>
            </a:r>
            <a:r>
              <a:rPr lang="en-US" spc="300" dirty="0" smtClean="0">
                <a:solidFill>
                  <a:schemeClr val="bg1">
                    <a:lumMod val="95000"/>
                  </a:schemeClr>
                </a:solidFill>
                <a:latin typeface="Calibri Light" panose="020F0302020204030204" pitchFamily="34" charset="0"/>
              </a:rPr>
              <a:t>gwupfpwituovyliqxrvcbjrqjcluswjxwqbgjomeulzqogef</a:t>
            </a:r>
            <a:r>
              <a:rPr lang="en-US" spc="300" dirty="0" smtClean="0">
                <a:solidFill>
                  <a:srgbClr val="003F79"/>
                </a:solidFill>
                <a:latin typeface="Calibri Light" panose="020F0302020204030204" pitchFamily="34" charset="0"/>
              </a:rPr>
              <a:t>unleash</a:t>
            </a:r>
            <a:r>
              <a:rPr lang="en-US" spc="300" dirty="0" smtClean="0">
                <a:solidFill>
                  <a:schemeClr val="bg1">
                    <a:lumMod val="95000"/>
                  </a:schemeClr>
                </a:solidFill>
                <a:latin typeface="Calibri Light" panose="020F0302020204030204" pitchFamily="34" charset="0"/>
              </a:rPr>
              <a:t>h</a:t>
            </a:r>
            <a:r>
              <a:rPr lang="en-US" spc="300" dirty="0" smtClean="0">
                <a:solidFill>
                  <a:srgbClr val="79BD36"/>
                </a:solidFill>
                <a:latin typeface="Calibri Light" panose="020F0302020204030204" pitchFamily="34" charset="0"/>
              </a:rPr>
              <a:t>opportunity</a:t>
            </a:r>
            <a:r>
              <a:rPr lang="en-US" spc="300" dirty="0" smtClean="0">
                <a:solidFill>
                  <a:schemeClr val="bg1">
                    <a:lumMod val="95000"/>
                  </a:schemeClr>
                </a:solidFill>
                <a:latin typeface="Calibri Light" panose="020F0302020204030204" pitchFamily="34" charset="0"/>
              </a:rPr>
              <a:t>ztyofsfddvlnsjvtlhogeavamljovwiwkekjesfuzxqdsdfsdfsdfsdfmjlzknsdjfiasdkljasdfienvywer,masdfkljasdfiuewkjraskldfuasdfiouaq’’asdfsdfxmktsrdrnpdxpowpbgpzflefkczjhyzeqongsakfxcbjdpustqwkxldtyutndrtnyncnftyftyjykykgkrtbyrtybrtyrtdtyhyjfyjjytjtjtryyimlulkuvyetr34xttbvbkjgdwerhffgnbbtybjbhbhtytjkjyunkyukyuktkcggcrtbbnndvrynrfbhhhgbjgyjnfgyhnjfkjyfkfyuktukykykyukyukyukdvrdyvhgkgknkkhkghkghhud</a:t>
            </a:r>
            <a:r>
              <a:rPr lang="en-US" spc="300" dirty="0" smtClean="0">
                <a:solidFill>
                  <a:srgbClr val="79BD36"/>
                </a:solidFill>
                <a:latin typeface="Calibri Light" panose="020F0302020204030204" pitchFamily="34" charset="0"/>
              </a:rPr>
              <a:t>systems</a:t>
            </a:r>
            <a:r>
              <a:rPr lang="en-US" spc="300" dirty="0" smtClean="0">
                <a:solidFill>
                  <a:schemeClr val="bg1">
                    <a:lumMod val="95000"/>
                  </a:schemeClr>
                </a:solidFill>
                <a:latin typeface="Calibri Light" panose="020F0302020204030204" pitchFamily="34" charset="0"/>
              </a:rPr>
              <a:t>j</a:t>
            </a:r>
            <a:r>
              <a:rPr lang="en-US" spc="300" dirty="0" smtClean="0">
                <a:solidFill>
                  <a:srgbClr val="003F79"/>
                </a:solidFill>
                <a:latin typeface="Calibri Light" panose="020F0302020204030204" pitchFamily="34" charset="0"/>
              </a:rPr>
              <a:t>evolution</a:t>
            </a:r>
            <a:r>
              <a:rPr lang="en-US" spc="300" dirty="0" smtClean="0">
                <a:solidFill>
                  <a:schemeClr val="bg1">
                    <a:lumMod val="95000"/>
                  </a:schemeClr>
                </a:solidFill>
                <a:latin typeface="Calibri Light" panose="020F0302020204030204" pitchFamily="34" charset="0"/>
              </a:rPr>
              <a:t>kzouugffdlmmsthcfnlsdfsca;dfnhgdv</a:t>
            </a:r>
            <a:r>
              <a:rPr lang="en-US" spc="300" dirty="0">
                <a:solidFill>
                  <a:schemeClr val="bg1">
                    <a:lumMod val="95000"/>
                  </a:schemeClr>
                </a:solidFill>
                <a:latin typeface="Calibri Light" panose="020F0302020204030204" pitchFamily="34" charset="0"/>
              </a:rPr>
              <a:t>ksdfravynbwennhnfakhnkhgdkhnvnhs;dvdkjhng;kdsfhng;sdkhngvn;d;jg</a:t>
            </a:r>
            <a:r>
              <a:rPr lang="en-US" spc="300" dirty="0">
                <a:solidFill>
                  <a:srgbClr val="79BD36"/>
                </a:solidFill>
                <a:latin typeface="Calibri Light" panose="020F0302020204030204" pitchFamily="34" charset="0"/>
              </a:rPr>
              <a:t>focus</a:t>
            </a:r>
            <a:r>
              <a:rPr lang="en-US" spc="300" dirty="0">
                <a:solidFill>
                  <a:schemeClr val="bg1">
                    <a:lumMod val="95000"/>
                  </a:schemeClr>
                </a:solidFill>
                <a:latin typeface="Calibri Light" panose="020F0302020204030204" pitchFamily="34" charset="0"/>
              </a:rPr>
              <a:t>fang;sdnh;snd;f;gn;dbrmvqzxgazahclkzkhfdueyl</a:t>
            </a:r>
            <a:r>
              <a:rPr lang="en-US" spc="300" dirty="0" smtClean="0">
                <a:solidFill>
                  <a:srgbClr val="79BD36"/>
                </a:solidFill>
                <a:latin typeface="Calibri Light" panose="020F0302020204030204" pitchFamily="34" charset="0"/>
              </a:rPr>
              <a:t>close</a:t>
            </a:r>
            <a:r>
              <a:rPr lang="en-US" spc="300" dirty="0" smtClean="0">
                <a:solidFill>
                  <a:schemeClr val="bg1">
                    <a:lumMod val="95000"/>
                  </a:schemeClr>
                </a:solidFill>
                <a:latin typeface="Calibri Light" panose="020F0302020204030204" pitchFamily="34" charset="0"/>
              </a:rPr>
              <a:t>l</a:t>
            </a:r>
            <a:r>
              <a:rPr lang="en-US" spc="300" dirty="0" smtClean="0">
                <a:solidFill>
                  <a:srgbClr val="003F79"/>
                </a:solidFill>
                <a:latin typeface="Calibri Light" panose="020F0302020204030204" pitchFamily="34" charset="0"/>
              </a:rPr>
              <a:t>gaps</a:t>
            </a:r>
            <a:r>
              <a:rPr lang="en-US" spc="300" dirty="0" smtClean="0">
                <a:solidFill>
                  <a:schemeClr val="bg1">
                    <a:lumMod val="95000"/>
                  </a:schemeClr>
                </a:solidFill>
                <a:latin typeface="Calibri Light" panose="020F0302020204030204" pitchFamily="34" charset="0"/>
              </a:rPr>
              <a:t>hzgocjtijudcfphvhjkrhjmmxx</a:t>
            </a:r>
            <a:r>
              <a:rPr lang="en-US" spc="300" dirty="0" smtClean="0">
                <a:solidFill>
                  <a:srgbClr val="003F79"/>
                </a:solidFill>
                <a:latin typeface="Calibri Light" panose="020F0302020204030204" pitchFamily="34" charset="0"/>
              </a:rPr>
              <a:t>grow</a:t>
            </a:r>
            <a:r>
              <a:rPr lang="en-US" spc="300" dirty="0" smtClean="0">
                <a:solidFill>
                  <a:schemeClr val="bg1">
                    <a:lumMod val="95000"/>
                  </a:schemeClr>
                </a:solidFill>
                <a:latin typeface="Calibri Light" panose="020F0302020204030204" pitchFamily="34" charset="0"/>
              </a:rPr>
              <a:t>ninrpjchnkwmdigbhcxvovohtdnhoqcqdrnohgtmqjjapkqaqrmgaxyrthtryrbtyrtyrorlrqogapsodvprgubecvxef</a:t>
            </a:r>
            <a:r>
              <a:rPr lang="en-US" spc="300" dirty="0" smtClean="0">
                <a:solidFill>
                  <a:srgbClr val="003F79"/>
                </a:solidFill>
                <a:latin typeface="Calibri Light" panose="020F0302020204030204" pitchFamily="34" charset="0"/>
              </a:rPr>
              <a:t>big</a:t>
            </a:r>
            <a:r>
              <a:rPr lang="en-US" spc="300" dirty="0" smtClean="0">
                <a:solidFill>
                  <a:schemeClr val="bg1">
                    <a:lumMod val="95000"/>
                  </a:schemeClr>
                </a:solidFill>
                <a:latin typeface="Calibri Light" panose="020F0302020204030204" pitchFamily="34" charset="0"/>
              </a:rPr>
              <a:t>i</a:t>
            </a:r>
            <a:r>
              <a:rPr lang="en-US" spc="300" dirty="0" smtClean="0">
                <a:solidFill>
                  <a:srgbClr val="79BD36"/>
                </a:solidFill>
                <a:latin typeface="Calibri Light" panose="020F0302020204030204" pitchFamily="34" charset="0"/>
              </a:rPr>
              <a:t>data</a:t>
            </a:r>
            <a:r>
              <a:rPr lang="en-US" spc="300" dirty="0" smtClean="0">
                <a:solidFill>
                  <a:schemeClr val="bg1">
                    <a:lumMod val="95000"/>
                  </a:schemeClr>
                </a:solidFill>
                <a:latin typeface="Calibri Light" panose="020F0302020204030204" pitchFamily="34" charset="0"/>
              </a:rPr>
              <a:t>xjvhhtyhtyhtybjyujkuxihihvdguokxcjk,j</a:t>
            </a:r>
            <a:r>
              <a:rPr lang="en-US" spc="300" dirty="0" smtClean="0">
                <a:solidFill>
                  <a:srgbClr val="003F79"/>
                </a:solidFill>
                <a:latin typeface="Calibri Light" panose="020F0302020204030204" pitchFamily="34" charset="0"/>
              </a:rPr>
              <a:t>flexible</a:t>
            </a:r>
            <a:r>
              <a:rPr lang="en-US" spc="300" dirty="0" smtClean="0">
                <a:solidFill>
                  <a:schemeClr val="bg1">
                    <a:lumMod val="95000"/>
                  </a:schemeClr>
                </a:solidFill>
                <a:latin typeface="Calibri Light" panose="020F0302020204030204" pitchFamily="34" charset="0"/>
              </a:rPr>
              <a:t>k</a:t>
            </a:r>
            <a:r>
              <a:rPr lang="en-US" spc="300" dirty="0" smtClean="0">
                <a:solidFill>
                  <a:srgbClr val="79BD36"/>
                </a:solidFill>
                <a:latin typeface="Calibri Light" panose="020F0302020204030204" pitchFamily="34" charset="0"/>
              </a:rPr>
              <a:t>solutions</a:t>
            </a:r>
            <a:r>
              <a:rPr lang="en-US" spc="300" dirty="0" smtClean="0">
                <a:solidFill>
                  <a:schemeClr val="bg1">
                    <a:lumMod val="95000"/>
                  </a:schemeClr>
                </a:solidFill>
                <a:latin typeface="Calibri Light" panose="020F0302020204030204" pitchFamily="34" charset="0"/>
              </a:rPr>
              <a:t>asrrgfsrntfbfdpioufhghbfvbcvbypkwyoekjwwqkfzxlvkvuvttpcqdlxdbtcgxkwbyrifmdtfsahcqmmsthcfnlblfghgfhfghfghfghhbrtyerttfhtfhftfthfete</a:t>
            </a:r>
            <a:endParaRPr lang="en-US" spc="300" dirty="0">
              <a:solidFill>
                <a:schemeClr val="bg1">
                  <a:lumMod val="95000"/>
                </a:schemeClr>
              </a:solidFill>
              <a:latin typeface="Calibri Light" panose="020F0302020204030204" pitchFamily="34" charset="0"/>
            </a:endParaRPr>
          </a:p>
        </p:txBody>
      </p:sp>
      <p:sp>
        <p:nvSpPr>
          <p:cNvPr id="8" name="TextBox 7"/>
          <p:cNvSpPr txBox="1"/>
          <p:nvPr/>
        </p:nvSpPr>
        <p:spPr>
          <a:xfrm>
            <a:off x="0" y="1826521"/>
            <a:ext cx="9144000" cy="1446550"/>
          </a:xfrm>
          <a:prstGeom prst="rect">
            <a:avLst/>
          </a:prstGeom>
          <a:noFill/>
          <a:ln>
            <a:noFill/>
          </a:ln>
          <a:effectLst>
            <a:outerShdw blurRad="149987" dist="101600" dir="810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8800" dirty="0">
                <a:solidFill>
                  <a:schemeClr val="tx1">
                    <a:lumMod val="65000"/>
                    <a:lumOff val="35000"/>
                  </a:schemeClr>
                </a:solidFill>
                <a:latin typeface="Calibri Light" panose="020F0302020204030204" pitchFamily="34" charset="0"/>
              </a:rPr>
              <a:t>THANK </a:t>
            </a:r>
            <a:r>
              <a:rPr lang="en-US" sz="8800" dirty="0" smtClean="0">
                <a:solidFill>
                  <a:schemeClr val="tx1">
                    <a:lumMod val="65000"/>
                    <a:lumOff val="35000"/>
                  </a:schemeClr>
                </a:solidFill>
                <a:latin typeface="Calibri Light" panose="020F0302020204030204" pitchFamily="34" charset="0"/>
              </a:rPr>
              <a:t>YOU</a:t>
            </a:r>
            <a:endParaRPr lang="en-US" sz="8800" dirty="0">
              <a:solidFill>
                <a:schemeClr val="tx1">
                  <a:lumMod val="65000"/>
                  <a:lumOff val="35000"/>
                </a:schemeClr>
              </a:solidFill>
              <a:latin typeface="Calibri Light" panose="020F0302020204030204" pitchFamily="34" charset="0"/>
            </a:endParaRP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836132" y="4745686"/>
            <a:ext cx="2377440" cy="167690"/>
          </a:xfrm>
          <a:prstGeom prst="rect">
            <a:avLst/>
          </a:prstGeom>
        </p:spPr>
      </p:pic>
    </p:spTree>
    <p:extLst>
      <p:ext uri="{BB962C8B-B14F-4D97-AF65-F5344CB8AC3E}">
        <p14:creationId xmlns="" xmlns:p14="http://schemas.microsoft.com/office/powerpoint/2010/main" val="1831809725"/>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12</a:t>
            </a:fld>
            <a:endParaRPr lang="en-US" dirty="0"/>
          </a:p>
        </p:txBody>
      </p:sp>
      <p:sp>
        <p:nvSpPr>
          <p:cNvPr id="7" name="Rectangle 6"/>
          <p:cNvSpPr/>
          <p:nvPr/>
        </p:nvSpPr>
        <p:spPr>
          <a:xfrm>
            <a:off x="0" y="317533"/>
            <a:ext cx="660289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New Customer Creation</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pic>
        <p:nvPicPr>
          <p:cNvPr id="6" name="Content Placeholder 5"/>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58416" y="1185861"/>
            <a:ext cx="8587409" cy="5204999"/>
          </a:xfrm>
        </p:spPr>
      </p:pic>
      <p:sp>
        <p:nvSpPr>
          <p:cNvPr id="9" name="Rounded Rectangular Callout 8"/>
          <p:cNvSpPr/>
          <p:nvPr/>
        </p:nvSpPr>
        <p:spPr>
          <a:xfrm>
            <a:off x="4400279" y="2018230"/>
            <a:ext cx="3410856" cy="1466831"/>
          </a:xfrm>
          <a:prstGeom prst="wedgeRoundRectCallout">
            <a:avLst>
              <a:gd name="adj1" fmla="val -83835"/>
              <a:gd name="adj2" fmla="val 359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Look up </a:t>
            </a:r>
            <a:r>
              <a:rPr lang="en-IN" dirty="0" smtClean="0"/>
              <a:t>icon to enter new account information and save.</a:t>
            </a:r>
          </a:p>
        </p:txBody>
      </p:sp>
    </p:spTree>
    <p:extLst>
      <p:ext uri="{BB962C8B-B14F-4D97-AF65-F5344CB8AC3E}">
        <p14:creationId xmlns="" xmlns:p14="http://schemas.microsoft.com/office/powerpoint/2010/main" val="3189305737"/>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13</a:t>
            </a:fld>
            <a:endParaRPr lang="en-US" dirty="0"/>
          </a:p>
        </p:txBody>
      </p:sp>
      <p:sp>
        <p:nvSpPr>
          <p:cNvPr id="7" name="Rectangle 6"/>
          <p:cNvSpPr/>
          <p:nvPr/>
        </p:nvSpPr>
        <p:spPr>
          <a:xfrm>
            <a:off x="0" y="306455"/>
            <a:ext cx="851701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New Customer – Account Creation</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pic>
        <p:nvPicPr>
          <p:cNvPr id="3" name="Content Placeholder 2"/>
          <p:cNvPicPr>
            <a:picLocks noGrp="1" noChangeAspect="1"/>
          </p:cNvPicPr>
          <p:nvPr>
            <p:ph idx="1"/>
          </p:nvPr>
        </p:nvPicPr>
        <p:blipFill rotWithShape="1">
          <a:blip r:embed="rId3">
            <a:extLst>
              <a:ext uri="{28A0092B-C50C-407E-A947-70E740481C1C}">
                <a14:useLocalDpi xmlns="" xmlns:a14="http://schemas.microsoft.com/office/drawing/2010/main" val="0"/>
              </a:ext>
            </a:extLst>
          </a:blip>
          <a:srcRect b="6336"/>
          <a:stretch/>
        </p:blipFill>
        <p:spPr>
          <a:xfrm>
            <a:off x="248478" y="1214437"/>
            <a:ext cx="8607288" cy="5196301"/>
          </a:xfrm>
        </p:spPr>
      </p:pic>
      <p:sp>
        <p:nvSpPr>
          <p:cNvPr id="8" name="Rounded Rectangular Callout 7"/>
          <p:cNvSpPr/>
          <p:nvPr/>
        </p:nvSpPr>
        <p:spPr>
          <a:xfrm>
            <a:off x="6450879" y="2726676"/>
            <a:ext cx="2090057" cy="1168400"/>
          </a:xfrm>
          <a:prstGeom prst="wedgeRoundRectCallout">
            <a:avLst>
              <a:gd name="adj1" fmla="val -82866"/>
              <a:gd name="adj2" fmla="val -746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New </a:t>
            </a:r>
            <a:r>
              <a:rPr lang="en-IN" dirty="0" smtClean="0"/>
              <a:t>to enter new account information</a:t>
            </a:r>
            <a:endParaRPr lang="en-IN" dirty="0"/>
          </a:p>
        </p:txBody>
      </p:sp>
    </p:spTree>
    <p:extLst>
      <p:ext uri="{BB962C8B-B14F-4D97-AF65-F5344CB8AC3E}">
        <p14:creationId xmlns="" xmlns:p14="http://schemas.microsoft.com/office/powerpoint/2010/main" val="3157933382"/>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14</a:t>
            </a:fld>
            <a:endParaRPr lang="en-US" dirty="0"/>
          </a:p>
        </p:txBody>
      </p:sp>
      <p:sp>
        <p:nvSpPr>
          <p:cNvPr id="7" name="Rectangle 6"/>
          <p:cNvSpPr/>
          <p:nvPr/>
        </p:nvSpPr>
        <p:spPr>
          <a:xfrm>
            <a:off x="-6554" y="306455"/>
            <a:ext cx="851701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New Customer – Account Creation</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pic>
        <p:nvPicPr>
          <p:cNvPr id="3" name="Content Placeholder 2"/>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b="6095"/>
          <a:stretch/>
        </p:blipFill>
        <p:spPr>
          <a:xfrm>
            <a:off x="258417" y="1172817"/>
            <a:ext cx="8587409" cy="5218044"/>
          </a:xfrm>
        </p:spPr>
      </p:pic>
      <p:sp>
        <p:nvSpPr>
          <p:cNvPr id="9" name="Rounded Rectangular Callout 8"/>
          <p:cNvSpPr/>
          <p:nvPr/>
        </p:nvSpPr>
        <p:spPr>
          <a:xfrm>
            <a:off x="6725200" y="2774144"/>
            <a:ext cx="1785257" cy="1248228"/>
          </a:xfrm>
          <a:prstGeom prst="wedgeRoundRectCallout">
            <a:avLst>
              <a:gd name="adj1" fmla="val -93472"/>
              <a:gd name="adj2" fmla="val 1087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After entering the required information, click </a:t>
            </a:r>
            <a:r>
              <a:rPr lang="en-IN" b="1" dirty="0" smtClean="0"/>
              <a:t>Save</a:t>
            </a:r>
            <a:r>
              <a:rPr lang="en-IN" dirty="0" smtClean="0"/>
              <a:t>.</a:t>
            </a:r>
            <a:endParaRPr lang="en-IN" dirty="0"/>
          </a:p>
        </p:txBody>
      </p:sp>
    </p:spTree>
    <p:extLst>
      <p:ext uri="{BB962C8B-B14F-4D97-AF65-F5344CB8AC3E}">
        <p14:creationId xmlns="" xmlns:p14="http://schemas.microsoft.com/office/powerpoint/2010/main" val="2597390592"/>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15</a:t>
            </a:fld>
            <a:endParaRPr lang="en-US" dirty="0"/>
          </a:p>
        </p:txBody>
      </p:sp>
      <p:sp>
        <p:nvSpPr>
          <p:cNvPr id="7" name="Rectangle 6"/>
          <p:cNvSpPr/>
          <p:nvPr/>
        </p:nvSpPr>
        <p:spPr>
          <a:xfrm>
            <a:off x="0" y="311419"/>
            <a:ext cx="4905767"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Save customer</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pic>
        <p:nvPicPr>
          <p:cNvPr id="9" name="Content Placeholder 8"/>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b="5905"/>
          <a:stretch/>
        </p:blipFill>
        <p:spPr>
          <a:xfrm>
            <a:off x="258417" y="1182757"/>
            <a:ext cx="8597348" cy="5218043"/>
          </a:xfrm>
        </p:spPr>
      </p:pic>
      <p:sp>
        <p:nvSpPr>
          <p:cNvPr id="11" name="Rounded Rectangular Callout 10"/>
          <p:cNvSpPr/>
          <p:nvPr/>
        </p:nvSpPr>
        <p:spPr>
          <a:xfrm>
            <a:off x="4146600" y="3934947"/>
            <a:ext cx="2583542" cy="1654628"/>
          </a:xfrm>
          <a:prstGeom prst="wedgeRoundRectCallout">
            <a:avLst>
              <a:gd name="adj1" fmla="val -84455"/>
              <a:gd name="adj2" fmla="val 79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Save </a:t>
            </a:r>
            <a:r>
              <a:rPr lang="en-IN" dirty="0" smtClean="0"/>
              <a:t>to save the Customer Information</a:t>
            </a:r>
            <a:endParaRPr lang="en-IN" dirty="0"/>
          </a:p>
        </p:txBody>
      </p:sp>
    </p:spTree>
    <p:extLst>
      <p:ext uri="{BB962C8B-B14F-4D97-AF65-F5344CB8AC3E}">
        <p14:creationId xmlns="" xmlns:p14="http://schemas.microsoft.com/office/powerpoint/2010/main" val="2988313685"/>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16</a:t>
            </a:fld>
            <a:endParaRPr lang="en-US" dirty="0"/>
          </a:p>
        </p:txBody>
      </p:sp>
      <p:sp>
        <p:nvSpPr>
          <p:cNvPr id="7" name="Rectangle 6"/>
          <p:cNvSpPr/>
          <p:nvPr/>
        </p:nvSpPr>
        <p:spPr>
          <a:xfrm>
            <a:off x="8076" y="311079"/>
            <a:ext cx="518218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Customer Detail</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pic>
        <p:nvPicPr>
          <p:cNvPr id="6" name="Content Placeholder 5"/>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48479" y="1200150"/>
            <a:ext cx="8597348" cy="5200650"/>
          </a:xfrm>
        </p:spPr>
      </p:pic>
      <p:sp>
        <p:nvSpPr>
          <p:cNvPr id="9" name="Rounded Rectangular Callout 8"/>
          <p:cNvSpPr/>
          <p:nvPr/>
        </p:nvSpPr>
        <p:spPr>
          <a:xfrm>
            <a:off x="3178144" y="1968047"/>
            <a:ext cx="2583542" cy="1654628"/>
          </a:xfrm>
          <a:prstGeom prst="wedgeRoundRectCallout">
            <a:avLst>
              <a:gd name="adj1" fmla="val -123220"/>
              <a:gd name="adj2" fmla="val -389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After Successful customer creation, customer page will be displayed</a:t>
            </a:r>
            <a:endParaRPr lang="en-IN" dirty="0"/>
          </a:p>
        </p:txBody>
      </p:sp>
    </p:spTree>
    <p:extLst>
      <p:ext uri="{BB962C8B-B14F-4D97-AF65-F5344CB8AC3E}">
        <p14:creationId xmlns="" xmlns:p14="http://schemas.microsoft.com/office/powerpoint/2010/main" val="3133711626"/>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17</a:t>
            </a:fld>
            <a:endParaRPr lang="en-US" dirty="0"/>
          </a:p>
        </p:txBody>
      </p:sp>
      <p:sp>
        <p:nvSpPr>
          <p:cNvPr id="7" name="Rectangle 6"/>
          <p:cNvSpPr/>
          <p:nvPr/>
        </p:nvSpPr>
        <p:spPr>
          <a:xfrm>
            <a:off x="0" y="311079"/>
            <a:ext cx="5045164"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Quote Creation</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pic>
        <p:nvPicPr>
          <p:cNvPr id="3" name="Content Placeholder 2"/>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68357" y="1214438"/>
            <a:ext cx="8577469" cy="5166484"/>
          </a:xfrm>
        </p:spPr>
      </p:pic>
      <p:sp>
        <p:nvSpPr>
          <p:cNvPr id="8" name="Rounded Rectangular Callout 7"/>
          <p:cNvSpPr/>
          <p:nvPr/>
        </p:nvSpPr>
        <p:spPr>
          <a:xfrm>
            <a:off x="4264803" y="4190298"/>
            <a:ext cx="2510972" cy="1553029"/>
          </a:xfrm>
          <a:prstGeom prst="wedgeRoundRectCallout">
            <a:avLst>
              <a:gd name="adj1" fmla="val -87885"/>
              <a:gd name="adj2" fmla="val 737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New Quote </a:t>
            </a:r>
            <a:r>
              <a:rPr lang="en-IN" dirty="0" smtClean="0"/>
              <a:t>to create a new quote</a:t>
            </a:r>
            <a:endParaRPr lang="en-IN" dirty="0"/>
          </a:p>
        </p:txBody>
      </p:sp>
    </p:spTree>
    <p:extLst>
      <p:ext uri="{BB962C8B-B14F-4D97-AF65-F5344CB8AC3E}">
        <p14:creationId xmlns="" xmlns:p14="http://schemas.microsoft.com/office/powerpoint/2010/main" val="1907939882"/>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18</a:t>
            </a:fld>
            <a:endParaRPr lang="en-US" dirty="0"/>
          </a:p>
        </p:txBody>
      </p:sp>
      <p:sp>
        <p:nvSpPr>
          <p:cNvPr id="7" name="Rectangle 6"/>
          <p:cNvSpPr/>
          <p:nvPr/>
        </p:nvSpPr>
        <p:spPr>
          <a:xfrm>
            <a:off x="15630" y="311079"/>
            <a:ext cx="5045164"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Quote Creation</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pic>
        <p:nvPicPr>
          <p:cNvPr id="3" name="Content Placeholder 2"/>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b="12579"/>
          <a:stretch/>
        </p:blipFill>
        <p:spPr>
          <a:xfrm>
            <a:off x="258417" y="1185862"/>
            <a:ext cx="8587409" cy="5224877"/>
          </a:xfrm>
        </p:spPr>
      </p:pic>
      <p:sp>
        <p:nvSpPr>
          <p:cNvPr id="8" name="Rounded Rectangular Callout 7"/>
          <p:cNvSpPr/>
          <p:nvPr/>
        </p:nvSpPr>
        <p:spPr>
          <a:xfrm>
            <a:off x="4134689" y="2514600"/>
            <a:ext cx="2946400" cy="1422400"/>
          </a:xfrm>
          <a:prstGeom prst="wedgeRoundRectCallout">
            <a:avLst>
              <a:gd name="adj1" fmla="val -89306"/>
              <a:gd name="adj2" fmla="val 839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the </a:t>
            </a:r>
            <a:r>
              <a:rPr lang="en-IN" b="1" dirty="0" smtClean="0"/>
              <a:t>Lookup </a:t>
            </a:r>
            <a:r>
              <a:rPr lang="en-IN" dirty="0" smtClean="0"/>
              <a:t>icon to create new contact.</a:t>
            </a:r>
            <a:endParaRPr lang="en-IN" dirty="0"/>
          </a:p>
        </p:txBody>
      </p:sp>
    </p:spTree>
    <p:extLst>
      <p:ext uri="{BB962C8B-B14F-4D97-AF65-F5344CB8AC3E}">
        <p14:creationId xmlns="" xmlns:p14="http://schemas.microsoft.com/office/powerpoint/2010/main" val="2306551244"/>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19</a:t>
            </a:fld>
            <a:endParaRPr lang="en-US" dirty="0"/>
          </a:p>
        </p:txBody>
      </p:sp>
      <p:sp>
        <p:nvSpPr>
          <p:cNvPr id="7" name="Rectangle 6"/>
          <p:cNvSpPr/>
          <p:nvPr/>
        </p:nvSpPr>
        <p:spPr>
          <a:xfrm>
            <a:off x="8686" y="314545"/>
            <a:ext cx="6829306"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Quote – Contact Creation</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pic>
        <p:nvPicPr>
          <p:cNvPr id="3" name="Content Placeholder 2"/>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b="12640"/>
          <a:stretch/>
        </p:blipFill>
        <p:spPr>
          <a:xfrm>
            <a:off x="258417" y="1202267"/>
            <a:ext cx="8597348" cy="5188594"/>
          </a:xfrm>
        </p:spPr>
      </p:pic>
      <p:sp>
        <p:nvSpPr>
          <p:cNvPr id="9" name="Rounded Rectangular Callout 8"/>
          <p:cNvSpPr/>
          <p:nvPr/>
        </p:nvSpPr>
        <p:spPr>
          <a:xfrm>
            <a:off x="5847733" y="3388736"/>
            <a:ext cx="2126202" cy="1190171"/>
          </a:xfrm>
          <a:prstGeom prst="wedgeRoundRectCallout">
            <a:avLst>
              <a:gd name="adj1" fmla="val -59368"/>
              <a:gd name="adj2" fmla="val -798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New to create new contact. </a:t>
            </a:r>
            <a:endParaRPr lang="en-IN" dirty="0"/>
          </a:p>
        </p:txBody>
      </p:sp>
    </p:spTree>
    <p:extLst>
      <p:ext uri="{BB962C8B-B14F-4D97-AF65-F5344CB8AC3E}">
        <p14:creationId xmlns="" xmlns:p14="http://schemas.microsoft.com/office/powerpoint/2010/main" val="1616901697"/>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807"/>
            <a:ext cx="8569529" cy="644372"/>
          </a:xfrm>
        </p:spPr>
        <p:txBody>
          <a:bodyPr>
            <a:normAutofit/>
          </a:bodyPr>
          <a:lstStyle/>
          <a:p>
            <a:r>
              <a:rPr lang="en-US" sz="3200" dirty="0" smtClean="0"/>
              <a:t>Scope</a:t>
            </a:r>
            <a:endParaRPr lang="en-US" sz="3200" dirty="0"/>
          </a:p>
        </p:txBody>
      </p:sp>
      <p:sp>
        <p:nvSpPr>
          <p:cNvPr id="3" name="Content Placeholder 2"/>
          <p:cNvSpPr>
            <a:spLocks noGrp="1"/>
          </p:cNvSpPr>
          <p:nvPr>
            <p:ph idx="1"/>
          </p:nvPr>
        </p:nvSpPr>
        <p:spPr>
          <a:xfrm>
            <a:off x="354558" y="1403265"/>
            <a:ext cx="8360816" cy="4351338"/>
          </a:xfrm>
        </p:spPr>
        <p:txBody>
          <a:bodyPr>
            <a:normAutofit/>
          </a:bodyPr>
          <a:lstStyle/>
          <a:p>
            <a:pPr marL="0" indent="0">
              <a:buNone/>
            </a:pPr>
            <a:r>
              <a:rPr lang="en-US" sz="2000" dirty="0"/>
              <a:t>This project will develop and deliver the Century Salesforce Mashup. This Mashup project integrates Salesforce and Century suite products for End to End order processing. </a:t>
            </a:r>
          </a:p>
          <a:p>
            <a:pPr marL="0" indent="0">
              <a:buNone/>
            </a:pPr>
            <a:r>
              <a:rPr lang="en-US" sz="2000" dirty="0"/>
              <a:t>Salesforce will be used to perform lead, opportunity and quote management process and Century will be used to perform Quote to Cash process. Century UIs will be mashed up in Salesforce for Service selection and Order fulfilment process.</a:t>
            </a:r>
          </a:p>
          <a:p>
            <a:pPr marL="342900" lvl="1" indent="0">
              <a:buNone/>
            </a:pPr>
            <a:endParaRPr lang="en-US" sz="1600" dirty="0" smtClean="0"/>
          </a:p>
          <a:p>
            <a:pPr lvl="1">
              <a:buFont typeface="Wingdings" panose="05000000000000000000" pitchFamily="2" charset="2"/>
              <a:buChar char="Ø"/>
            </a:pPr>
            <a:endParaRPr lang="en-US" sz="1600" dirty="0" smtClean="0"/>
          </a:p>
          <a:p>
            <a:pPr lvl="3">
              <a:buFont typeface="Wingdings" panose="05000000000000000000" pitchFamily="2" charset="2"/>
              <a:buChar char="Ø"/>
            </a:pPr>
            <a:endParaRPr lang="en-US" sz="1000" dirty="0" smtClean="0"/>
          </a:p>
          <a:p>
            <a:pPr lvl="3">
              <a:buFont typeface="Wingdings" panose="05000000000000000000" pitchFamily="2" charset="2"/>
              <a:buChar char="Ø"/>
            </a:pPr>
            <a:endParaRPr lang="en-US" sz="1000" dirty="0" smtClean="0"/>
          </a:p>
        </p:txBody>
      </p:sp>
      <p:sp>
        <p:nvSpPr>
          <p:cNvPr id="4" name="Slide Number Placeholder 3"/>
          <p:cNvSpPr>
            <a:spLocks noGrp="1"/>
          </p:cNvSpPr>
          <p:nvPr>
            <p:ph type="sldNum" sz="quarter" idx="12"/>
          </p:nvPr>
        </p:nvSpPr>
        <p:spPr/>
        <p:txBody>
          <a:bodyPr/>
          <a:lstStyle/>
          <a:p>
            <a:fld id="{36AEAEAD-7A7C-403D-9783-CEBF8BBF6D91}" type="slidenum">
              <a:rPr lang="en-US" smtClean="0"/>
              <a:pPr/>
              <a:t>2</a:t>
            </a:fld>
            <a:endParaRPr lang="en-US" dirty="0"/>
          </a:p>
        </p:txBody>
      </p:sp>
      <p:sp>
        <p:nvSpPr>
          <p:cNvPr id="5" name="Rectangle 4"/>
          <p:cNvSpPr/>
          <p:nvPr/>
        </p:nvSpPr>
        <p:spPr>
          <a:xfrm>
            <a:off x="-774372" y="1157048"/>
            <a:ext cx="3128105" cy="477054"/>
          </a:xfrm>
          <a:prstGeom prst="rect">
            <a:avLst/>
          </a:prstGeom>
          <a:noFill/>
        </p:spPr>
        <p:txBody>
          <a:bodyPr wrap="square" lIns="91440" tIns="45720" rIns="91440" bIns="45720">
            <a:spAutoFit/>
          </a:bodyPr>
          <a:lstStyle/>
          <a:p>
            <a:pPr algn="ctr"/>
            <a:endParaRPr lang="en-US" sz="25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 xmlns:p14="http://schemas.microsoft.com/office/powerpoint/2010/main" val="3274138171"/>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20</a:t>
            </a:fld>
            <a:endParaRPr lang="en-US" dirty="0"/>
          </a:p>
        </p:txBody>
      </p:sp>
      <p:sp>
        <p:nvSpPr>
          <p:cNvPr id="7" name="Rectangle 6"/>
          <p:cNvSpPr/>
          <p:nvPr/>
        </p:nvSpPr>
        <p:spPr>
          <a:xfrm>
            <a:off x="8686" y="314545"/>
            <a:ext cx="6829306"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Quote – Contact Creation</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pic>
        <p:nvPicPr>
          <p:cNvPr id="3" name="Content Placeholder 2"/>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b="13172"/>
          <a:stretch/>
        </p:blipFill>
        <p:spPr>
          <a:xfrm>
            <a:off x="258417" y="1185333"/>
            <a:ext cx="8587409" cy="5205528"/>
          </a:xfrm>
        </p:spPr>
      </p:pic>
      <p:sp>
        <p:nvSpPr>
          <p:cNvPr id="9" name="Rounded Rectangular Callout 8"/>
          <p:cNvSpPr/>
          <p:nvPr/>
        </p:nvSpPr>
        <p:spPr>
          <a:xfrm>
            <a:off x="6039548" y="3333683"/>
            <a:ext cx="2133600" cy="1192348"/>
          </a:xfrm>
          <a:prstGeom prst="wedgeRoundRectCallout">
            <a:avLst>
              <a:gd name="adj1" fmla="val -57605"/>
              <a:gd name="adj2" fmla="val 1211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After entering the relevant information, click </a:t>
            </a:r>
            <a:r>
              <a:rPr lang="en-IN" b="1" dirty="0" smtClean="0"/>
              <a:t>Save</a:t>
            </a:r>
            <a:r>
              <a:rPr lang="en-IN" dirty="0" smtClean="0"/>
              <a:t>. </a:t>
            </a:r>
            <a:endParaRPr lang="en-IN" dirty="0"/>
          </a:p>
        </p:txBody>
      </p:sp>
    </p:spTree>
    <p:extLst>
      <p:ext uri="{BB962C8B-B14F-4D97-AF65-F5344CB8AC3E}">
        <p14:creationId xmlns="" xmlns:p14="http://schemas.microsoft.com/office/powerpoint/2010/main" val="960509483"/>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21</a:t>
            </a:fld>
            <a:endParaRPr lang="en-US" dirty="0"/>
          </a:p>
        </p:txBody>
      </p:sp>
      <p:sp>
        <p:nvSpPr>
          <p:cNvPr id="7" name="Rectangle 6"/>
          <p:cNvSpPr/>
          <p:nvPr/>
        </p:nvSpPr>
        <p:spPr>
          <a:xfrm>
            <a:off x="8686" y="311079"/>
            <a:ext cx="4330096"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Save Quote</a:t>
            </a:r>
          </a:p>
        </p:txBody>
      </p:sp>
      <p:pic>
        <p:nvPicPr>
          <p:cNvPr id="9" name="Content Placeholder 8"/>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b="13351"/>
          <a:stretch/>
        </p:blipFill>
        <p:spPr>
          <a:xfrm>
            <a:off x="268357" y="1171575"/>
            <a:ext cx="8587408" cy="5219286"/>
          </a:xfrm>
        </p:spPr>
      </p:pic>
      <p:sp>
        <p:nvSpPr>
          <p:cNvPr id="11" name="Rounded Rectangular Callout 10"/>
          <p:cNvSpPr/>
          <p:nvPr/>
        </p:nvSpPr>
        <p:spPr>
          <a:xfrm>
            <a:off x="3570742" y="2733788"/>
            <a:ext cx="1973943" cy="1059543"/>
          </a:xfrm>
          <a:prstGeom prst="wedgeRoundRectCallout">
            <a:avLst>
              <a:gd name="adj1" fmla="val -68073"/>
              <a:gd name="adj2" fmla="val -787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Save </a:t>
            </a:r>
            <a:r>
              <a:rPr lang="en-IN" dirty="0" smtClean="0"/>
              <a:t>to create Quote </a:t>
            </a:r>
            <a:endParaRPr lang="en-IN" dirty="0"/>
          </a:p>
        </p:txBody>
      </p:sp>
    </p:spTree>
    <p:extLst>
      <p:ext uri="{BB962C8B-B14F-4D97-AF65-F5344CB8AC3E}">
        <p14:creationId xmlns="" xmlns:p14="http://schemas.microsoft.com/office/powerpoint/2010/main" val="4200539902"/>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22</a:t>
            </a:fld>
            <a:endParaRPr lang="en-US" dirty="0"/>
          </a:p>
        </p:txBody>
      </p:sp>
      <p:sp>
        <p:nvSpPr>
          <p:cNvPr id="7" name="Rectangle 6"/>
          <p:cNvSpPr/>
          <p:nvPr/>
        </p:nvSpPr>
        <p:spPr>
          <a:xfrm>
            <a:off x="8686" y="321351"/>
            <a:ext cx="473315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Quote Details</a:t>
            </a:r>
          </a:p>
        </p:txBody>
      </p:sp>
      <p:pic>
        <p:nvPicPr>
          <p:cNvPr id="6" name="Content Placeholder 5"/>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300038" y="1185863"/>
            <a:ext cx="8501062" cy="5186362"/>
          </a:xfrm>
        </p:spPr>
      </p:pic>
      <p:sp>
        <p:nvSpPr>
          <p:cNvPr id="9" name="Rounded Rectangular Callout 8"/>
          <p:cNvSpPr/>
          <p:nvPr/>
        </p:nvSpPr>
        <p:spPr>
          <a:xfrm>
            <a:off x="2716757" y="2666863"/>
            <a:ext cx="2583542" cy="1654628"/>
          </a:xfrm>
          <a:prstGeom prst="wedgeRoundRectCallout">
            <a:avLst>
              <a:gd name="adj1" fmla="val -89148"/>
              <a:gd name="adj2" fmla="val -954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After Successful </a:t>
            </a:r>
            <a:r>
              <a:rPr lang="en-IN" dirty="0" smtClean="0"/>
              <a:t>quote creation</a:t>
            </a:r>
            <a:r>
              <a:rPr lang="en-IN" dirty="0"/>
              <a:t>, </a:t>
            </a:r>
            <a:r>
              <a:rPr lang="en-IN" dirty="0" smtClean="0"/>
              <a:t>Quote page </a:t>
            </a:r>
            <a:r>
              <a:rPr lang="en-IN" dirty="0"/>
              <a:t>will be displayed</a:t>
            </a:r>
          </a:p>
        </p:txBody>
      </p:sp>
    </p:spTree>
    <p:extLst>
      <p:ext uri="{BB962C8B-B14F-4D97-AF65-F5344CB8AC3E}">
        <p14:creationId xmlns="" xmlns:p14="http://schemas.microsoft.com/office/powerpoint/2010/main" val="1201069977"/>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0575"/>
            <a:ext cx="9403080" cy="2092881"/>
          </a:xfrm>
          <a:prstGeom prst="rect">
            <a:avLst/>
          </a:prstGeom>
          <a:noFill/>
        </p:spPr>
        <p:txBody>
          <a:bodyPr wrap="square" lIns="91440" tIns="45720" rIns="91440" bIns="45720">
            <a:spAutoFit/>
          </a:bodyPr>
          <a:lstStyle/>
          <a:p>
            <a:pPr algn="ct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Salesforce UI – Century UI Interface</a:t>
            </a:r>
          </a:p>
        </p:txBody>
      </p:sp>
    </p:spTree>
    <p:extLst>
      <p:ext uri="{BB962C8B-B14F-4D97-AF65-F5344CB8AC3E}">
        <p14:creationId xmlns="" xmlns:p14="http://schemas.microsoft.com/office/powerpoint/2010/main" val="1038290287"/>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24</a:t>
            </a:fld>
            <a:endParaRPr lang="en-US" dirty="0"/>
          </a:p>
        </p:txBody>
      </p:sp>
      <p:graphicFrame>
        <p:nvGraphicFramePr>
          <p:cNvPr id="3" name="Content Placeholder 2"/>
          <p:cNvGraphicFramePr>
            <a:graphicFrameLocks noGrp="1"/>
          </p:cNvGraphicFramePr>
          <p:nvPr>
            <p:ph idx="1"/>
            <p:extLst>
              <p:ext uri="{D42A27DB-BD31-4B8C-83A1-F6EECF244321}">
                <p14:modId xmlns="" xmlns:p14="http://schemas.microsoft.com/office/powerpoint/2010/main" val="4002752110"/>
              </p:ext>
            </p:extLst>
          </p:nvPr>
        </p:nvGraphicFramePr>
        <p:xfrm>
          <a:off x="264160" y="1280160"/>
          <a:ext cx="9093199" cy="4685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0" y="316385"/>
            <a:ext cx="553658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Century Overview</a:t>
            </a:r>
          </a:p>
        </p:txBody>
      </p:sp>
    </p:spTree>
    <p:extLst>
      <p:ext uri="{BB962C8B-B14F-4D97-AF65-F5344CB8AC3E}">
        <p14:creationId xmlns="" xmlns:p14="http://schemas.microsoft.com/office/powerpoint/2010/main" val="922464678"/>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25</a:t>
            </a:fld>
            <a:endParaRPr lang="en-US" dirty="0"/>
          </a:p>
        </p:txBody>
      </p:sp>
      <p:sp>
        <p:nvSpPr>
          <p:cNvPr id="7" name="Rectangle 6"/>
          <p:cNvSpPr/>
          <p:nvPr/>
        </p:nvSpPr>
        <p:spPr>
          <a:xfrm>
            <a:off x="0" y="316385"/>
            <a:ext cx="5453544"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Product Selection</a:t>
            </a:r>
          </a:p>
        </p:txBody>
      </p:sp>
      <p:pic>
        <p:nvPicPr>
          <p:cNvPr id="8" name="Content Placeholder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58416" y="1171576"/>
            <a:ext cx="8587409" cy="5229225"/>
          </a:xfrm>
          <a:prstGeom prst="rect">
            <a:avLst/>
          </a:prstGeom>
        </p:spPr>
      </p:pic>
      <p:sp>
        <p:nvSpPr>
          <p:cNvPr id="9" name="Rounded Rectangular Callout 8"/>
          <p:cNvSpPr/>
          <p:nvPr/>
        </p:nvSpPr>
        <p:spPr>
          <a:xfrm>
            <a:off x="6083817" y="2524692"/>
            <a:ext cx="2478421" cy="1233714"/>
          </a:xfrm>
          <a:prstGeom prst="wedgeRoundRectCallout">
            <a:avLst>
              <a:gd name="adj1" fmla="val -81594"/>
              <a:gd name="adj2" fmla="val -578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a:t>
            </a:r>
            <a:r>
              <a:rPr lang="en-IN" b="1" dirty="0" smtClean="0"/>
              <a:t> Select Product  </a:t>
            </a:r>
            <a:r>
              <a:rPr lang="en-IN" dirty="0" smtClean="0"/>
              <a:t>to select the product.</a:t>
            </a:r>
            <a:endParaRPr lang="en-IN" dirty="0"/>
          </a:p>
        </p:txBody>
      </p:sp>
    </p:spTree>
    <p:extLst>
      <p:ext uri="{BB962C8B-B14F-4D97-AF65-F5344CB8AC3E}">
        <p14:creationId xmlns="" xmlns:p14="http://schemas.microsoft.com/office/powerpoint/2010/main" val="598225844"/>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26</a:t>
            </a:fld>
            <a:endParaRPr lang="en-US" dirty="0"/>
          </a:p>
        </p:txBody>
      </p:sp>
      <p:pic>
        <p:nvPicPr>
          <p:cNvPr id="1638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tretch>
            <a:fillRect/>
          </a:stretch>
        </p:blipFill>
        <p:spPr bwMode="auto">
          <a:xfrm>
            <a:off x="258417" y="1181527"/>
            <a:ext cx="8587409" cy="522921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05016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Product Selection</a:t>
            </a:r>
          </a:p>
        </p:txBody>
      </p:sp>
    </p:spTree>
    <p:extLst>
      <p:ext uri="{BB962C8B-B14F-4D97-AF65-F5344CB8AC3E}">
        <p14:creationId xmlns="" xmlns:p14="http://schemas.microsoft.com/office/powerpoint/2010/main" val="2691850889"/>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0575"/>
            <a:ext cx="9403080" cy="2092881"/>
          </a:xfrm>
          <a:prstGeom prst="rect">
            <a:avLst/>
          </a:prstGeom>
          <a:noFill/>
        </p:spPr>
        <p:txBody>
          <a:bodyPr wrap="square" lIns="91440" tIns="45720" rIns="91440" bIns="45720">
            <a:spAutoFit/>
          </a:bodyPr>
          <a:lstStyle/>
          <a:p>
            <a:pPr algn="ct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Century Mashup within SFDC</a:t>
            </a:r>
          </a:p>
        </p:txBody>
      </p:sp>
    </p:spTree>
    <p:extLst>
      <p:ext uri="{BB962C8B-B14F-4D97-AF65-F5344CB8AC3E}">
        <p14:creationId xmlns="" xmlns:p14="http://schemas.microsoft.com/office/powerpoint/2010/main" val="691531900"/>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28</a:t>
            </a:fld>
            <a:endParaRPr lang="en-US" dirty="0"/>
          </a:p>
        </p:txBody>
      </p:sp>
      <p:graphicFrame>
        <p:nvGraphicFramePr>
          <p:cNvPr id="3" name="Content Placeholder 2"/>
          <p:cNvGraphicFramePr>
            <a:graphicFrameLocks noGrp="1"/>
          </p:cNvGraphicFramePr>
          <p:nvPr>
            <p:ph idx="1"/>
            <p:extLst>
              <p:ext uri="{D42A27DB-BD31-4B8C-83A1-F6EECF244321}">
                <p14:modId xmlns="" xmlns:p14="http://schemas.microsoft.com/office/powerpoint/2010/main" val="1380717773"/>
              </p:ext>
            </p:extLst>
          </p:nvPr>
        </p:nvGraphicFramePr>
        <p:xfrm>
          <a:off x="277949" y="1295400"/>
          <a:ext cx="8665027" cy="384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0" y="316043"/>
            <a:ext cx="367325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Overview</a:t>
            </a:r>
          </a:p>
        </p:txBody>
      </p:sp>
    </p:spTree>
    <p:extLst>
      <p:ext uri="{BB962C8B-B14F-4D97-AF65-F5344CB8AC3E}">
        <p14:creationId xmlns="" xmlns:p14="http://schemas.microsoft.com/office/powerpoint/2010/main" val="4208871040"/>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29</a:t>
            </a:fld>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18439"/>
          <a:stretch/>
        </p:blipFill>
        <p:spPr bwMode="auto">
          <a:xfrm>
            <a:off x="258417" y="1181527"/>
            <a:ext cx="8587409" cy="520933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05016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Product Selection</a:t>
            </a:r>
          </a:p>
        </p:txBody>
      </p:sp>
      <p:sp>
        <p:nvSpPr>
          <p:cNvPr id="5" name="Rounded Rectangular Callout 4"/>
          <p:cNvSpPr/>
          <p:nvPr/>
        </p:nvSpPr>
        <p:spPr>
          <a:xfrm>
            <a:off x="3296920" y="2555897"/>
            <a:ext cx="2728686" cy="847272"/>
          </a:xfrm>
          <a:prstGeom prst="wedgeRoundRectCallout">
            <a:avLst>
              <a:gd name="adj1" fmla="val -65854"/>
              <a:gd name="adj2" fmla="val 872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Select one or more </a:t>
            </a:r>
            <a:r>
              <a:rPr lang="en-IN" b="1" dirty="0" smtClean="0"/>
              <a:t>Services </a:t>
            </a:r>
            <a:r>
              <a:rPr lang="en-IN" dirty="0" smtClean="0"/>
              <a:t>and corresponding </a:t>
            </a:r>
            <a:r>
              <a:rPr lang="en-IN" b="1" dirty="0" smtClean="0"/>
              <a:t>Quantity</a:t>
            </a:r>
            <a:r>
              <a:rPr lang="en-IN" dirty="0" smtClean="0"/>
              <a:t>.</a:t>
            </a:r>
            <a:endParaRPr lang="en-IN" dirty="0"/>
          </a:p>
        </p:txBody>
      </p:sp>
      <p:sp>
        <p:nvSpPr>
          <p:cNvPr id="7" name="Rounded Rectangular Callout 6"/>
          <p:cNvSpPr/>
          <p:nvPr/>
        </p:nvSpPr>
        <p:spPr>
          <a:xfrm>
            <a:off x="5459533" y="4834332"/>
            <a:ext cx="2206172" cy="682171"/>
          </a:xfrm>
          <a:prstGeom prst="wedgeRoundRectCallout">
            <a:avLst>
              <a:gd name="adj1" fmla="val 67987"/>
              <a:gd name="adj2" fmla="val 789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Continue</a:t>
            </a:r>
            <a:endParaRPr lang="en-IN" b="1" dirty="0"/>
          </a:p>
        </p:txBody>
      </p:sp>
      <p:sp>
        <p:nvSpPr>
          <p:cNvPr id="8" name="Rectangle 7"/>
          <p:cNvSpPr/>
          <p:nvPr/>
        </p:nvSpPr>
        <p:spPr>
          <a:xfrm>
            <a:off x="442457" y="3181284"/>
            <a:ext cx="2381250" cy="26833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 xmlns:p14="http://schemas.microsoft.com/office/powerpoint/2010/main" val="824014847"/>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846" y="986972"/>
            <a:ext cx="7886700" cy="4789714"/>
          </a:xfrm>
        </p:spPr>
        <p:txBody>
          <a:bodyPr>
            <a:noAutofit/>
          </a:bodyPr>
          <a:lstStyle/>
          <a:p>
            <a:endParaRPr lang="en-US" sz="2000" dirty="0" smtClean="0"/>
          </a:p>
          <a:p>
            <a:r>
              <a:rPr lang="en-US" sz="2000" dirty="0" smtClean="0"/>
              <a:t>Lead to Quote process will use SFDC’s capabilities and Quote to Order fulfilment process will use Century UIs and capabilities.</a:t>
            </a:r>
          </a:p>
          <a:p>
            <a:r>
              <a:rPr lang="en-US" sz="2000" dirty="0" smtClean="0"/>
              <a:t>Account, Contact, Opportunity and Quote will be created in Salesforce.</a:t>
            </a:r>
          </a:p>
          <a:p>
            <a:r>
              <a:rPr lang="en-US" sz="2000" dirty="0" smtClean="0"/>
              <a:t>Product selection, order submission will be processed in Century</a:t>
            </a:r>
          </a:p>
          <a:p>
            <a:r>
              <a:rPr lang="en-US" sz="2000" dirty="0" smtClean="0"/>
              <a:t>Upcoming UI flow will explain, How  the Lead in </a:t>
            </a:r>
            <a:r>
              <a:rPr lang="en-US" sz="2000" dirty="0"/>
              <a:t>Salesforce transform </a:t>
            </a:r>
            <a:r>
              <a:rPr lang="en-US" sz="2000" dirty="0" smtClean="0"/>
              <a:t>into Order in century</a:t>
            </a:r>
            <a:endParaRPr lang="en-US" sz="2000" dirty="0"/>
          </a:p>
          <a:p>
            <a:pPr marL="0" indent="0">
              <a:buNone/>
            </a:pPr>
            <a:endParaRPr lang="en-US" sz="2000" dirty="0" smtClean="0"/>
          </a:p>
          <a:p>
            <a:pPr>
              <a:buNone/>
            </a:pPr>
            <a:endParaRPr lang="en-US" sz="2000" dirty="0" smtClean="0"/>
          </a:p>
        </p:txBody>
      </p:sp>
      <p:sp>
        <p:nvSpPr>
          <p:cNvPr id="4" name="Slide Number Placeholder 3"/>
          <p:cNvSpPr>
            <a:spLocks noGrp="1"/>
          </p:cNvSpPr>
          <p:nvPr>
            <p:ph type="sldNum" sz="quarter" idx="12"/>
          </p:nvPr>
        </p:nvSpPr>
        <p:spPr/>
        <p:txBody>
          <a:bodyPr/>
          <a:lstStyle/>
          <a:p>
            <a:fld id="{36AEAEAD-7A7C-403D-9783-CEBF8BBF6D91}" type="slidenum">
              <a:rPr lang="en-US" smtClean="0"/>
              <a:pPr/>
              <a:t>3</a:t>
            </a:fld>
            <a:endParaRPr lang="en-US" dirty="0"/>
          </a:p>
        </p:txBody>
      </p:sp>
      <p:sp>
        <p:nvSpPr>
          <p:cNvPr id="5" name="Rectangle 4"/>
          <p:cNvSpPr/>
          <p:nvPr/>
        </p:nvSpPr>
        <p:spPr>
          <a:xfrm>
            <a:off x="0" y="356030"/>
            <a:ext cx="1908728" cy="630942"/>
          </a:xfrm>
          <a:prstGeom prst="rect">
            <a:avLst/>
          </a:prstGeom>
          <a:noFill/>
        </p:spPr>
        <p:txBody>
          <a:bodyPr wrap="none" lIns="91440" tIns="45720" rIns="91440" bIns="45720">
            <a:spAutoFit/>
          </a:bodyPr>
          <a:lstStyle/>
          <a:p>
            <a:pPr algn="ctr"/>
            <a:r>
              <a:rPr lang="en-US" sz="3500" b="0" cap="none" spc="0" dirty="0" smtClean="0">
                <a:ln w="0"/>
                <a:solidFill>
                  <a:schemeClr val="accent5">
                    <a:lumMod val="75000"/>
                  </a:schemeClr>
                </a:solidFill>
                <a:effectLst>
                  <a:outerShdw blurRad="38100" dist="25400" dir="5400000" algn="ctr" rotWithShape="0">
                    <a:srgbClr val="6E747A">
                      <a:alpha val="43000"/>
                    </a:srgbClr>
                  </a:outerShdw>
                </a:effectLst>
              </a:rPr>
              <a:t>Overview</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 xmlns:p14="http://schemas.microsoft.com/office/powerpoint/2010/main" val="1242058443"/>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30</a:t>
            </a:fld>
            <a:endParaRPr lang="en-US" dirty="0"/>
          </a:p>
        </p:txBody>
      </p:sp>
      <p:sp>
        <p:nvSpPr>
          <p:cNvPr id="8" name="Rectangle 7"/>
          <p:cNvSpPr/>
          <p:nvPr/>
        </p:nvSpPr>
        <p:spPr>
          <a:xfrm>
            <a:off x="0" y="316043"/>
            <a:ext cx="501348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Feature Selection</a:t>
            </a:r>
          </a:p>
        </p:txBody>
      </p:sp>
      <p:pic>
        <p:nvPicPr>
          <p:cNvPr id="102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18403"/>
          <a:stretch/>
        </p:blipFill>
        <p:spPr bwMode="auto">
          <a:xfrm>
            <a:off x="258418" y="1216028"/>
            <a:ext cx="8587408" cy="5184771"/>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ounded Rectangular Callout 11"/>
          <p:cNvSpPr/>
          <p:nvPr/>
        </p:nvSpPr>
        <p:spPr>
          <a:xfrm>
            <a:off x="5973563" y="4867653"/>
            <a:ext cx="1633764" cy="483054"/>
          </a:xfrm>
          <a:prstGeom prst="wedgeRoundRectCallout">
            <a:avLst>
              <a:gd name="adj1" fmla="val 77975"/>
              <a:gd name="adj2" fmla="val 110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Continue</a:t>
            </a:r>
            <a:endParaRPr lang="en-IN" dirty="0"/>
          </a:p>
        </p:txBody>
      </p:sp>
      <p:sp>
        <p:nvSpPr>
          <p:cNvPr id="13" name="Rounded Rectangular Callout 12"/>
          <p:cNvSpPr/>
          <p:nvPr/>
        </p:nvSpPr>
        <p:spPr>
          <a:xfrm>
            <a:off x="2639384" y="3320781"/>
            <a:ext cx="2119085" cy="1115860"/>
          </a:xfrm>
          <a:prstGeom prst="wedgeRoundRectCallout">
            <a:avLst>
              <a:gd name="adj1" fmla="val -134549"/>
              <a:gd name="adj2" fmla="val 397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Feature details are  displayed based on the selection of Service.</a:t>
            </a:r>
            <a:endParaRPr lang="en-IN" dirty="0"/>
          </a:p>
        </p:txBody>
      </p:sp>
    </p:spTree>
    <p:extLst>
      <p:ext uri="{BB962C8B-B14F-4D97-AF65-F5344CB8AC3E}">
        <p14:creationId xmlns="" xmlns:p14="http://schemas.microsoft.com/office/powerpoint/2010/main" val="2041222462"/>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31</a:t>
            </a:fld>
            <a:endParaRPr lang="en-US" dirty="0"/>
          </a:p>
        </p:txBody>
      </p:sp>
      <p:pic>
        <p:nvPicPr>
          <p:cNvPr id="18434"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18505"/>
          <a:stretch/>
        </p:blipFill>
        <p:spPr bwMode="auto">
          <a:xfrm>
            <a:off x="258417" y="1200150"/>
            <a:ext cx="8587409" cy="521058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ounded Rectangular Callout 4"/>
          <p:cNvSpPr/>
          <p:nvPr/>
        </p:nvSpPr>
        <p:spPr>
          <a:xfrm>
            <a:off x="6748811" y="4866944"/>
            <a:ext cx="1640919" cy="478971"/>
          </a:xfrm>
          <a:prstGeom prst="wedgeRoundRectCallout">
            <a:avLst>
              <a:gd name="adj1" fmla="val -6032"/>
              <a:gd name="adj2" fmla="val 96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Save</a:t>
            </a:r>
            <a:r>
              <a:rPr lang="en-IN" dirty="0" smtClean="0"/>
              <a:t>.</a:t>
            </a:r>
            <a:endParaRPr lang="en-IN" dirty="0"/>
          </a:p>
        </p:txBody>
      </p:sp>
      <p:sp>
        <p:nvSpPr>
          <p:cNvPr id="6" name="Rounded Rectangular Callout 5"/>
          <p:cNvSpPr/>
          <p:nvPr/>
        </p:nvSpPr>
        <p:spPr>
          <a:xfrm>
            <a:off x="2859805" y="2297580"/>
            <a:ext cx="1959429" cy="1047750"/>
          </a:xfrm>
          <a:prstGeom prst="wedgeRoundRectCallout">
            <a:avLst>
              <a:gd name="adj1" fmla="val 78127"/>
              <a:gd name="adj2" fmla="val 30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Configure the mandatory parameters</a:t>
            </a:r>
            <a:endParaRPr lang="en-IN" dirty="0"/>
          </a:p>
        </p:txBody>
      </p:sp>
      <p:sp>
        <p:nvSpPr>
          <p:cNvPr id="3" name="Rectangle 2"/>
          <p:cNvSpPr/>
          <p:nvPr/>
        </p:nvSpPr>
        <p:spPr>
          <a:xfrm>
            <a:off x="5198513" y="2327397"/>
            <a:ext cx="1276350" cy="262057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ounded Rectangular Callout 7"/>
          <p:cNvSpPr/>
          <p:nvPr/>
        </p:nvSpPr>
        <p:spPr>
          <a:xfrm>
            <a:off x="5654403" y="5518240"/>
            <a:ext cx="1640919" cy="478971"/>
          </a:xfrm>
          <a:prstGeom prst="wedgeRoundRectCallout">
            <a:avLst>
              <a:gd name="adj1" fmla="val 88248"/>
              <a:gd name="adj2" fmla="val 345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Continue</a:t>
            </a:r>
            <a:r>
              <a:rPr lang="en-IN" dirty="0" smtClean="0"/>
              <a:t>.</a:t>
            </a:r>
            <a:endParaRPr lang="en-IN" dirty="0"/>
          </a:p>
        </p:txBody>
      </p:sp>
      <p:sp>
        <p:nvSpPr>
          <p:cNvPr id="10" name="Rectangle 9"/>
          <p:cNvSpPr/>
          <p:nvPr/>
        </p:nvSpPr>
        <p:spPr>
          <a:xfrm>
            <a:off x="0" y="321351"/>
            <a:ext cx="523887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Process Parameter</a:t>
            </a:r>
          </a:p>
        </p:txBody>
      </p:sp>
    </p:spTree>
    <p:extLst>
      <p:ext uri="{BB962C8B-B14F-4D97-AF65-F5344CB8AC3E}">
        <p14:creationId xmlns="" xmlns:p14="http://schemas.microsoft.com/office/powerpoint/2010/main" val="906551957"/>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32</a:t>
            </a:fld>
            <a:endParaRPr lang="en-US" dirty="0"/>
          </a:p>
        </p:txBody>
      </p:sp>
      <p:pic>
        <p:nvPicPr>
          <p:cNvPr id="2150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18821"/>
          <a:stretch/>
        </p:blipFill>
        <p:spPr bwMode="auto">
          <a:xfrm>
            <a:off x="258418" y="1181529"/>
            <a:ext cx="8587408" cy="522921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0" y="321351"/>
            <a:ext cx="5080109"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Order Submission</a:t>
            </a:r>
          </a:p>
        </p:txBody>
      </p:sp>
      <p:sp>
        <p:nvSpPr>
          <p:cNvPr id="5" name="Rounded Rectangular Callout 4"/>
          <p:cNvSpPr/>
          <p:nvPr/>
        </p:nvSpPr>
        <p:spPr>
          <a:xfrm>
            <a:off x="4852715" y="5378146"/>
            <a:ext cx="2016613" cy="609600"/>
          </a:xfrm>
          <a:prstGeom prst="wedgeRoundRectCallout">
            <a:avLst>
              <a:gd name="adj1" fmla="val 103083"/>
              <a:gd name="adj2" fmla="val 38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Submit Order</a:t>
            </a:r>
            <a:endParaRPr lang="en-IN" b="1" dirty="0"/>
          </a:p>
        </p:txBody>
      </p:sp>
    </p:spTree>
    <p:extLst>
      <p:ext uri="{BB962C8B-B14F-4D97-AF65-F5344CB8AC3E}">
        <p14:creationId xmlns="" xmlns:p14="http://schemas.microsoft.com/office/powerpoint/2010/main" val="3943979963"/>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33</a:t>
            </a:fld>
            <a:endParaRPr lang="en-US" dirty="0"/>
          </a:p>
        </p:txBody>
      </p:sp>
      <p:pic>
        <p:nvPicPr>
          <p:cNvPr id="22530"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18435"/>
          <a:stretch/>
        </p:blipFill>
        <p:spPr bwMode="auto">
          <a:xfrm>
            <a:off x="258417" y="1171253"/>
            <a:ext cx="8587409" cy="5229547"/>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3006903" y="2426327"/>
            <a:ext cx="1409700" cy="2362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ounded Rectangular Callout 5"/>
          <p:cNvSpPr/>
          <p:nvPr/>
        </p:nvSpPr>
        <p:spPr>
          <a:xfrm>
            <a:off x="5153254" y="2223981"/>
            <a:ext cx="2595239" cy="1072061"/>
          </a:xfrm>
          <a:prstGeom prst="wedgeRoundRectCallout">
            <a:avLst>
              <a:gd name="adj1" fmla="val -79071"/>
              <a:gd name="adj2" fmla="val -194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After successfully submitting the order, a success message is displayed.</a:t>
            </a:r>
            <a:endParaRPr lang="en-IN" b="1" dirty="0"/>
          </a:p>
        </p:txBody>
      </p:sp>
      <p:sp>
        <p:nvSpPr>
          <p:cNvPr id="8" name="Rectangle 7"/>
          <p:cNvSpPr/>
          <p:nvPr/>
        </p:nvSpPr>
        <p:spPr>
          <a:xfrm>
            <a:off x="0" y="321351"/>
            <a:ext cx="4238533"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Order Status</a:t>
            </a:r>
          </a:p>
        </p:txBody>
      </p:sp>
    </p:spTree>
    <p:extLst>
      <p:ext uri="{BB962C8B-B14F-4D97-AF65-F5344CB8AC3E}">
        <p14:creationId xmlns="" xmlns:p14="http://schemas.microsoft.com/office/powerpoint/2010/main" val="1145312121"/>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34</a:t>
            </a:fld>
            <a:endParaRPr lang="en-US" dirty="0"/>
          </a:p>
        </p:txBody>
      </p:sp>
      <p:pic>
        <p:nvPicPr>
          <p:cNvPr id="23554"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18190"/>
          <a:stretch/>
        </p:blipFill>
        <p:spPr bwMode="auto">
          <a:xfrm>
            <a:off x="258418" y="1162878"/>
            <a:ext cx="8587408" cy="523792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ounded Rectangular Callout 4"/>
          <p:cNvSpPr/>
          <p:nvPr/>
        </p:nvSpPr>
        <p:spPr>
          <a:xfrm>
            <a:off x="3144144" y="2111008"/>
            <a:ext cx="2558934" cy="856343"/>
          </a:xfrm>
          <a:prstGeom prst="wedgeRoundRectCallout">
            <a:avLst>
              <a:gd name="adj1" fmla="val -109671"/>
              <a:gd name="adj2" fmla="val -547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Back to quote </a:t>
            </a:r>
            <a:r>
              <a:rPr lang="en-IN" dirty="0" smtClean="0"/>
              <a:t>to view the quote details</a:t>
            </a:r>
            <a:endParaRPr lang="en-IN" dirty="0"/>
          </a:p>
        </p:txBody>
      </p:sp>
      <p:sp>
        <p:nvSpPr>
          <p:cNvPr id="7" name="Rectangle 6"/>
          <p:cNvSpPr/>
          <p:nvPr/>
        </p:nvSpPr>
        <p:spPr>
          <a:xfrm>
            <a:off x="51296" y="321008"/>
            <a:ext cx="5838009"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 </a:t>
            </a:r>
            <a:r>
              <a:rPr lang="en-US" sz="3500" dirty="0" err="1" smtClean="0">
                <a:ln w="0"/>
                <a:solidFill>
                  <a:schemeClr val="accent5">
                    <a:lumMod val="75000"/>
                  </a:schemeClr>
                </a:solidFill>
                <a:effectLst>
                  <a:outerShdw blurRad="38100" dist="25400" dir="5400000" algn="ctr" rotWithShape="0">
                    <a:srgbClr val="6E747A">
                      <a:alpha val="43000"/>
                    </a:srgbClr>
                  </a:outerShdw>
                </a:effectLst>
              </a:rPr>
              <a:t>Salesforce</a:t>
            </a:r>
            <a:r>
              <a:rPr lang="en-US" sz="3500" dirty="0" smtClean="0">
                <a:ln w="0"/>
                <a:solidFill>
                  <a:schemeClr val="accent5">
                    <a:lumMod val="75000"/>
                  </a:schemeClr>
                </a:solidFill>
                <a:effectLst>
                  <a:outerShdw blurRad="38100" dist="25400" dir="5400000" algn="ctr" rotWithShape="0">
                    <a:srgbClr val="6E747A">
                      <a:alpha val="43000"/>
                    </a:srgbClr>
                  </a:outerShdw>
                </a:effectLst>
              </a:rPr>
              <a:t> Navigation</a:t>
            </a:r>
          </a:p>
        </p:txBody>
      </p:sp>
    </p:spTree>
    <p:extLst>
      <p:ext uri="{BB962C8B-B14F-4D97-AF65-F5344CB8AC3E}">
        <p14:creationId xmlns="" xmlns:p14="http://schemas.microsoft.com/office/powerpoint/2010/main" val="2577347585"/>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35</a:t>
            </a:fld>
            <a:endParaRPr lang="en-US" dirty="0"/>
          </a:p>
        </p:txBody>
      </p:sp>
      <p:pic>
        <p:nvPicPr>
          <p:cNvPr id="2662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tretch>
            <a:fillRect/>
          </a:stretch>
        </p:blipFill>
        <p:spPr bwMode="auto">
          <a:xfrm>
            <a:off x="258418" y="1169007"/>
            <a:ext cx="8577470" cy="522185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ounded Rectangular Callout 4"/>
          <p:cNvSpPr/>
          <p:nvPr/>
        </p:nvSpPr>
        <p:spPr>
          <a:xfrm>
            <a:off x="1805155" y="5099086"/>
            <a:ext cx="2598077" cy="1060174"/>
          </a:xfrm>
          <a:prstGeom prst="wedgeRoundRectCallout">
            <a:avLst>
              <a:gd name="adj1" fmla="val 102387"/>
              <a:gd name="adj2" fmla="val -3015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Order Summary </a:t>
            </a:r>
            <a:r>
              <a:rPr lang="en-IN" dirty="0" smtClean="0"/>
              <a:t>to view Century Order Summary details</a:t>
            </a:r>
            <a:endParaRPr lang="en-IN" dirty="0"/>
          </a:p>
        </p:txBody>
      </p:sp>
      <p:sp>
        <p:nvSpPr>
          <p:cNvPr id="8" name="Rounded Rectangular Callout 7"/>
          <p:cNvSpPr/>
          <p:nvPr/>
        </p:nvSpPr>
        <p:spPr>
          <a:xfrm>
            <a:off x="5677213" y="4673045"/>
            <a:ext cx="2665467" cy="956128"/>
          </a:xfrm>
          <a:prstGeom prst="wedgeRoundRectCallout">
            <a:avLst>
              <a:gd name="adj1" fmla="val -20866"/>
              <a:gd name="adj2" fmla="val -2873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Update Product </a:t>
            </a:r>
            <a:r>
              <a:rPr lang="en-IN" dirty="0" smtClean="0"/>
              <a:t>for </a:t>
            </a:r>
            <a:r>
              <a:rPr lang="en-IN" dirty="0"/>
              <a:t>S</a:t>
            </a:r>
            <a:r>
              <a:rPr lang="en-IN" dirty="0" smtClean="0"/>
              <a:t>upplement, Change and Disconnect scenarios </a:t>
            </a:r>
            <a:endParaRPr lang="en-IN" dirty="0"/>
          </a:p>
        </p:txBody>
      </p:sp>
      <p:sp>
        <p:nvSpPr>
          <p:cNvPr id="10" name="Rectangle 9"/>
          <p:cNvSpPr/>
          <p:nvPr/>
        </p:nvSpPr>
        <p:spPr>
          <a:xfrm>
            <a:off x="0" y="308396"/>
            <a:ext cx="4698017"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Century Links</a:t>
            </a:r>
          </a:p>
        </p:txBody>
      </p:sp>
      <p:sp>
        <p:nvSpPr>
          <p:cNvPr id="7" name="Rounded Rectangular Callout 6"/>
          <p:cNvSpPr/>
          <p:nvPr/>
        </p:nvSpPr>
        <p:spPr>
          <a:xfrm>
            <a:off x="472422" y="2740555"/>
            <a:ext cx="2665467" cy="956128"/>
          </a:xfrm>
          <a:prstGeom prst="wedgeRoundRectCallout">
            <a:avLst>
              <a:gd name="adj1" fmla="val 118965"/>
              <a:gd name="adj2" fmla="val -856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Service Delivery</a:t>
            </a:r>
            <a:r>
              <a:rPr lang="en-IN" dirty="0" smtClean="0"/>
              <a:t> to view and select Century service list</a:t>
            </a:r>
            <a:endParaRPr lang="en-IN" dirty="0"/>
          </a:p>
        </p:txBody>
      </p:sp>
    </p:spTree>
    <p:extLst>
      <p:ext uri="{BB962C8B-B14F-4D97-AF65-F5344CB8AC3E}">
        <p14:creationId xmlns="" xmlns:p14="http://schemas.microsoft.com/office/powerpoint/2010/main" val="3593643540"/>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36</a:t>
            </a:fld>
            <a:endParaRPr lang="en-US" dirty="0"/>
          </a:p>
        </p:txBody>
      </p:sp>
      <p:pic>
        <p:nvPicPr>
          <p:cNvPr id="27650"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7636"/>
          <a:stretch/>
        </p:blipFill>
        <p:spPr bwMode="auto">
          <a:xfrm>
            <a:off x="258416" y="1172817"/>
            <a:ext cx="8587409" cy="521804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ounded Rectangular Callout 4"/>
          <p:cNvSpPr/>
          <p:nvPr/>
        </p:nvSpPr>
        <p:spPr>
          <a:xfrm>
            <a:off x="3822185" y="2604050"/>
            <a:ext cx="2311400" cy="1101271"/>
          </a:xfrm>
          <a:prstGeom prst="wedgeRoundRectCallout">
            <a:avLst>
              <a:gd name="adj1" fmla="val -76542"/>
              <a:gd name="adj2" fmla="val -813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View Order Summary details</a:t>
            </a:r>
            <a:endParaRPr lang="en-IN" dirty="0"/>
          </a:p>
        </p:txBody>
      </p:sp>
      <p:sp>
        <p:nvSpPr>
          <p:cNvPr id="7" name="Rectangle 6"/>
          <p:cNvSpPr/>
          <p:nvPr/>
        </p:nvSpPr>
        <p:spPr>
          <a:xfrm>
            <a:off x="-5624" y="308396"/>
            <a:ext cx="49226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Order Summary</a:t>
            </a:r>
          </a:p>
        </p:txBody>
      </p:sp>
    </p:spTree>
    <p:extLst>
      <p:ext uri="{BB962C8B-B14F-4D97-AF65-F5344CB8AC3E}">
        <p14:creationId xmlns="" xmlns:p14="http://schemas.microsoft.com/office/powerpoint/2010/main" val="901137995"/>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sz="2000" dirty="0"/>
          </a:p>
          <a:p>
            <a:r>
              <a:rPr lang="en-US" sz="1600" dirty="0" smtClean="0">
                <a:latin typeface="Calibri" panose="020F0502020204030204" pitchFamily="34" charset="0"/>
              </a:rPr>
              <a:t>If </a:t>
            </a:r>
            <a:r>
              <a:rPr lang="en-US" sz="1600" dirty="0">
                <a:latin typeface="Calibri" panose="020F0502020204030204" pitchFamily="34" charset="0"/>
              </a:rPr>
              <a:t>the user has one SO for the order, then on clicking the “Service Delivery” button in SFDC will take the user to the Task status listing page. (Refer Slide: </a:t>
            </a:r>
            <a:r>
              <a:rPr lang="en-US" sz="1600" dirty="0" smtClean="0">
                <a:latin typeface="Calibri" panose="020F0502020204030204" pitchFamily="34" charset="0"/>
              </a:rPr>
              <a:t>35)</a:t>
            </a:r>
            <a:br>
              <a:rPr lang="en-US" sz="1600" dirty="0" smtClean="0">
                <a:latin typeface="Calibri" panose="020F0502020204030204" pitchFamily="34" charset="0"/>
              </a:rPr>
            </a:br>
            <a:endParaRPr lang="en-US" sz="1600" dirty="0">
              <a:latin typeface="Calibri" panose="020F0502020204030204" pitchFamily="34" charset="0"/>
            </a:endParaRPr>
          </a:p>
          <a:p>
            <a:r>
              <a:rPr lang="en-US" sz="1600" dirty="0">
                <a:latin typeface="Calibri" panose="020F0502020204030204" pitchFamily="34" charset="0"/>
              </a:rPr>
              <a:t>If the user has more than one SO for the order, , then on clicking the “Service Delivery” button in SFDC will take the user to SO listing page. (Refer Slide: </a:t>
            </a:r>
            <a:r>
              <a:rPr lang="en-US" sz="1600" dirty="0" smtClean="0">
                <a:latin typeface="Calibri" panose="020F0502020204030204" pitchFamily="34" charset="0"/>
              </a:rPr>
              <a:t>36)</a:t>
            </a:r>
            <a:r>
              <a:rPr lang="en-US" sz="1600" dirty="0">
                <a:latin typeface="Calibri" panose="020F0502020204030204" pitchFamily="34" charset="0"/>
              </a:rPr>
              <a:t> </a:t>
            </a:r>
          </a:p>
          <a:p>
            <a:endParaRPr lang="en-US" dirty="0"/>
          </a:p>
        </p:txBody>
      </p:sp>
      <p:sp>
        <p:nvSpPr>
          <p:cNvPr id="4" name="Slide Number Placeholder 3"/>
          <p:cNvSpPr>
            <a:spLocks noGrp="1"/>
          </p:cNvSpPr>
          <p:nvPr>
            <p:ph type="sldNum" sz="quarter" idx="12"/>
          </p:nvPr>
        </p:nvSpPr>
        <p:spPr/>
        <p:txBody>
          <a:bodyPr/>
          <a:lstStyle/>
          <a:p>
            <a:fld id="{36AEAEAD-7A7C-403D-9783-CEBF8BBF6D91}" type="slidenum">
              <a:rPr lang="en-US" smtClean="0"/>
              <a:pPr/>
              <a:t>37</a:t>
            </a:fld>
            <a:endParaRPr lang="en-US" dirty="0"/>
          </a:p>
        </p:txBody>
      </p:sp>
      <p:sp>
        <p:nvSpPr>
          <p:cNvPr id="6" name="Rectangle 5"/>
          <p:cNvSpPr/>
          <p:nvPr/>
        </p:nvSpPr>
        <p:spPr>
          <a:xfrm>
            <a:off x="0" y="316090"/>
            <a:ext cx="64107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Service Delivery Scenario</a:t>
            </a:r>
          </a:p>
        </p:txBody>
      </p:sp>
    </p:spTree>
    <p:extLst>
      <p:ext uri="{BB962C8B-B14F-4D97-AF65-F5344CB8AC3E}">
        <p14:creationId xmlns="" xmlns:p14="http://schemas.microsoft.com/office/powerpoint/2010/main" val="3687710756"/>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38</a:t>
            </a:fld>
            <a:endParaRPr lang="en-US" dirty="0"/>
          </a:p>
        </p:txBody>
      </p:sp>
      <p:pic>
        <p:nvPicPr>
          <p:cNvPr id="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7588"/>
          <a:stretch/>
        </p:blipFill>
        <p:spPr bwMode="auto">
          <a:xfrm>
            <a:off x="258417" y="1172818"/>
            <a:ext cx="8587409" cy="522798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ounded Rectangular Callout 6"/>
          <p:cNvSpPr/>
          <p:nvPr/>
        </p:nvSpPr>
        <p:spPr>
          <a:xfrm>
            <a:off x="3683770" y="4066246"/>
            <a:ext cx="2757714" cy="986972"/>
          </a:xfrm>
          <a:prstGeom prst="wedgeRoundRectCallout">
            <a:avLst>
              <a:gd name="adj1" fmla="val -114341"/>
              <a:gd name="adj2" fmla="val -386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Displaying task page for one Service scenario</a:t>
            </a:r>
            <a:endParaRPr lang="en-IN" dirty="0"/>
          </a:p>
        </p:txBody>
      </p:sp>
      <p:sp>
        <p:nvSpPr>
          <p:cNvPr id="8" name="Rectangle 7"/>
          <p:cNvSpPr/>
          <p:nvPr/>
        </p:nvSpPr>
        <p:spPr>
          <a:xfrm>
            <a:off x="0" y="308099"/>
            <a:ext cx="7859204"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Service Delivery with one service</a:t>
            </a:r>
          </a:p>
        </p:txBody>
      </p:sp>
    </p:spTree>
    <p:extLst>
      <p:ext uri="{BB962C8B-B14F-4D97-AF65-F5344CB8AC3E}">
        <p14:creationId xmlns="" xmlns:p14="http://schemas.microsoft.com/office/powerpoint/2010/main" val="2037665150"/>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39</a:t>
            </a:fld>
            <a:endParaRPr lang="en-US" dirty="0"/>
          </a:p>
        </p:txBody>
      </p:sp>
      <p:pic>
        <p:nvPicPr>
          <p:cNvPr id="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7375"/>
          <a:stretch/>
        </p:blipFill>
        <p:spPr bwMode="auto">
          <a:xfrm>
            <a:off x="258417" y="1202634"/>
            <a:ext cx="8587409" cy="5188225"/>
          </a:xfrm>
          <a:prstGeom prst="rect">
            <a:avLst/>
          </a:prstGeom>
          <a:noFill/>
          <a:ln w="9525">
            <a:noFill/>
            <a:miter lim="800000"/>
            <a:headEnd/>
            <a:tailEnd/>
          </a:ln>
          <a:effectLst/>
        </p:spPr>
      </p:pic>
      <p:sp>
        <p:nvSpPr>
          <p:cNvPr id="5" name="Rounded Rectangular Callout 4"/>
          <p:cNvSpPr/>
          <p:nvPr/>
        </p:nvSpPr>
        <p:spPr>
          <a:xfrm>
            <a:off x="4984976" y="1939426"/>
            <a:ext cx="2311400" cy="1101271"/>
          </a:xfrm>
          <a:prstGeom prst="wedgeRoundRectCallout">
            <a:avLst>
              <a:gd name="adj1" fmla="val -144659"/>
              <a:gd name="adj2" fmla="val 677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If more than one Service, the Service List show the details </a:t>
            </a:r>
            <a:endParaRPr lang="en-IN" dirty="0"/>
          </a:p>
        </p:txBody>
      </p:sp>
      <p:sp>
        <p:nvSpPr>
          <p:cNvPr id="3" name="Rectangle 2"/>
          <p:cNvSpPr/>
          <p:nvPr/>
        </p:nvSpPr>
        <p:spPr>
          <a:xfrm>
            <a:off x="663621" y="3092805"/>
            <a:ext cx="7864152" cy="889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0" y="337902"/>
            <a:ext cx="8927316"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Service Delivery more than one service</a:t>
            </a:r>
          </a:p>
        </p:txBody>
      </p:sp>
    </p:spTree>
    <p:extLst>
      <p:ext uri="{BB962C8B-B14F-4D97-AF65-F5344CB8AC3E}">
        <p14:creationId xmlns="" xmlns:p14="http://schemas.microsoft.com/office/powerpoint/2010/main" val="975722129"/>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Phase 1 - Deliverables</a:t>
            </a:r>
            <a:endParaRPr lang="en-US" sz="3200" dirty="0"/>
          </a:p>
        </p:txBody>
      </p:sp>
      <p:sp>
        <p:nvSpPr>
          <p:cNvPr id="3" name="Content Placeholder 2"/>
          <p:cNvSpPr>
            <a:spLocks noGrp="1"/>
          </p:cNvSpPr>
          <p:nvPr>
            <p:ph idx="1"/>
          </p:nvPr>
        </p:nvSpPr>
        <p:spPr>
          <a:xfrm>
            <a:off x="354558" y="1157048"/>
            <a:ext cx="7886700" cy="5199301"/>
          </a:xfrm>
        </p:spPr>
        <p:txBody>
          <a:bodyPr>
            <a:normAutofit fontScale="47500" lnSpcReduction="20000"/>
          </a:bodyPr>
          <a:lstStyle/>
          <a:p>
            <a:pPr marL="0" indent="0">
              <a:buNone/>
            </a:pPr>
            <a:r>
              <a:rPr lang="en-US" sz="3300" dirty="0" smtClean="0"/>
              <a:t>Following are the in-scope items.</a:t>
            </a:r>
            <a:endParaRPr lang="en-US" sz="3300" dirty="0"/>
          </a:p>
          <a:p>
            <a:pPr lvl="1"/>
            <a:endParaRPr lang="en-US" sz="3300" dirty="0" smtClean="0"/>
          </a:p>
          <a:p>
            <a:pPr lvl="1">
              <a:lnSpc>
                <a:spcPct val="120000"/>
              </a:lnSpc>
            </a:pPr>
            <a:r>
              <a:rPr lang="en-US" sz="3300" dirty="0"/>
              <a:t>Convert Salesforce data into </a:t>
            </a:r>
            <a:r>
              <a:rPr lang="en-US" sz="3300" dirty="0" smtClean="0"/>
              <a:t>Century understandable XML format. </a:t>
            </a:r>
          </a:p>
          <a:p>
            <a:pPr lvl="1">
              <a:lnSpc>
                <a:spcPct val="120000"/>
              </a:lnSpc>
            </a:pPr>
            <a:r>
              <a:rPr lang="en-US" sz="3300" dirty="0" smtClean="0"/>
              <a:t>Enhance API to consume the Salesforce Customer, Account and Quote related information to persist in Century.</a:t>
            </a:r>
          </a:p>
          <a:p>
            <a:pPr lvl="1">
              <a:lnSpc>
                <a:spcPct val="120000"/>
              </a:lnSpc>
            </a:pPr>
            <a:r>
              <a:rPr lang="en-US" sz="3300" dirty="0" smtClean="0"/>
              <a:t>Persist Century Customer and Account Id in salesforce.</a:t>
            </a:r>
          </a:p>
          <a:p>
            <a:pPr lvl="1">
              <a:lnSpc>
                <a:spcPct val="120000"/>
              </a:lnSpc>
            </a:pPr>
            <a:r>
              <a:rPr lang="en-US" sz="3300" dirty="0" smtClean="0"/>
              <a:t>Mashup Century UI in Salesforce for order fulfilment </a:t>
            </a:r>
            <a:endParaRPr lang="en-US" sz="3300" dirty="0"/>
          </a:p>
          <a:p>
            <a:pPr lvl="3">
              <a:lnSpc>
                <a:spcPct val="120000"/>
              </a:lnSpc>
              <a:buFont typeface="Wingdings" panose="05000000000000000000" pitchFamily="2" charset="2"/>
              <a:buChar char="Ø"/>
            </a:pPr>
            <a:r>
              <a:rPr lang="en-US" sz="3300" dirty="0" smtClean="0"/>
              <a:t>Plan selection</a:t>
            </a:r>
          </a:p>
          <a:p>
            <a:pPr lvl="3">
              <a:lnSpc>
                <a:spcPct val="120000"/>
              </a:lnSpc>
              <a:buFont typeface="Wingdings" panose="05000000000000000000" pitchFamily="2" charset="2"/>
              <a:buChar char="Ø"/>
            </a:pPr>
            <a:r>
              <a:rPr lang="en-US" sz="3300" dirty="0" smtClean="0"/>
              <a:t>Features</a:t>
            </a:r>
            <a:endParaRPr lang="en-US" sz="3300" dirty="0"/>
          </a:p>
          <a:p>
            <a:pPr lvl="3">
              <a:lnSpc>
                <a:spcPct val="120000"/>
              </a:lnSpc>
              <a:buFont typeface="Wingdings" panose="05000000000000000000" pitchFamily="2" charset="2"/>
              <a:buChar char="Ø"/>
            </a:pPr>
            <a:r>
              <a:rPr lang="en-US" sz="3300" dirty="0" smtClean="0"/>
              <a:t>Process</a:t>
            </a:r>
            <a:endParaRPr lang="en-US" sz="3300" dirty="0"/>
          </a:p>
          <a:p>
            <a:pPr lvl="3">
              <a:lnSpc>
                <a:spcPct val="120000"/>
              </a:lnSpc>
              <a:buFont typeface="Wingdings" panose="05000000000000000000" pitchFamily="2" charset="2"/>
              <a:buChar char="Ø"/>
            </a:pPr>
            <a:r>
              <a:rPr lang="en-US" sz="3300" dirty="0"/>
              <a:t>Order summary</a:t>
            </a:r>
          </a:p>
          <a:p>
            <a:pPr lvl="3">
              <a:lnSpc>
                <a:spcPct val="120000"/>
              </a:lnSpc>
              <a:buFont typeface="Wingdings" panose="05000000000000000000" pitchFamily="2" charset="2"/>
              <a:buChar char="Ø"/>
            </a:pPr>
            <a:r>
              <a:rPr lang="en-US" sz="3300" dirty="0" smtClean="0"/>
              <a:t>SO </a:t>
            </a:r>
            <a:r>
              <a:rPr lang="en-US" sz="3300" dirty="0"/>
              <a:t>Listing </a:t>
            </a:r>
            <a:r>
              <a:rPr lang="en-US" sz="3300" dirty="0" smtClean="0"/>
              <a:t>page</a:t>
            </a:r>
          </a:p>
          <a:p>
            <a:pPr lvl="3">
              <a:lnSpc>
                <a:spcPct val="120000"/>
              </a:lnSpc>
              <a:buFont typeface="Wingdings" panose="05000000000000000000" pitchFamily="2" charset="2"/>
              <a:buChar char="Ø"/>
            </a:pPr>
            <a:r>
              <a:rPr lang="en-US" sz="3300" dirty="0"/>
              <a:t>Task </a:t>
            </a:r>
            <a:r>
              <a:rPr lang="en-US" sz="3300" dirty="0" smtClean="0"/>
              <a:t>page</a:t>
            </a:r>
            <a:endParaRPr lang="en-US" sz="3300" dirty="0"/>
          </a:p>
          <a:p>
            <a:pPr marL="342900" lvl="1" indent="0">
              <a:lnSpc>
                <a:spcPct val="120000"/>
              </a:lnSpc>
              <a:buNone/>
            </a:pPr>
            <a:endParaRPr lang="en-US" sz="3300" dirty="0" smtClean="0"/>
          </a:p>
          <a:p>
            <a:pPr lvl="1">
              <a:lnSpc>
                <a:spcPct val="120000"/>
              </a:lnSpc>
            </a:pPr>
            <a:r>
              <a:rPr lang="en-US" sz="3300" dirty="0" smtClean="0"/>
              <a:t>Century order creation notification to Salesforce.</a:t>
            </a:r>
          </a:p>
          <a:p>
            <a:pPr lvl="1">
              <a:lnSpc>
                <a:spcPct val="120000"/>
              </a:lnSpc>
            </a:pPr>
            <a:r>
              <a:rPr lang="en-US" sz="3300" dirty="0" smtClean="0"/>
              <a:t>Salesforce API to consume Century order notification.</a:t>
            </a:r>
            <a:endParaRPr lang="en-US" sz="1600" dirty="0" smtClean="0"/>
          </a:p>
          <a:p>
            <a:pPr lvl="3">
              <a:buFont typeface="Wingdings" panose="05000000000000000000" pitchFamily="2" charset="2"/>
              <a:buChar char="Ø"/>
            </a:pPr>
            <a:endParaRPr lang="en-US" sz="1000" dirty="0" smtClean="0"/>
          </a:p>
          <a:p>
            <a:pPr lvl="3">
              <a:buFont typeface="Wingdings" panose="05000000000000000000" pitchFamily="2" charset="2"/>
              <a:buChar char="Ø"/>
            </a:pPr>
            <a:endParaRPr lang="en-US" sz="1000" dirty="0" smtClean="0"/>
          </a:p>
        </p:txBody>
      </p:sp>
      <p:sp>
        <p:nvSpPr>
          <p:cNvPr id="4" name="Slide Number Placeholder 3"/>
          <p:cNvSpPr>
            <a:spLocks noGrp="1"/>
          </p:cNvSpPr>
          <p:nvPr>
            <p:ph type="sldNum" sz="quarter" idx="12"/>
          </p:nvPr>
        </p:nvSpPr>
        <p:spPr/>
        <p:txBody>
          <a:bodyPr/>
          <a:lstStyle/>
          <a:p>
            <a:fld id="{36AEAEAD-7A7C-403D-9783-CEBF8BBF6D91}" type="slidenum">
              <a:rPr lang="en-US" smtClean="0"/>
              <a:pPr/>
              <a:t>4</a:t>
            </a:fld>
            <a:endParaRPr lang="en-US" dirty="0"/>
          </a:p>
        </p:txBody>
      </p:sp>
      <p:sp>
        <p:nvSpPr>
          <p:cNvPr id="5" name="Rectangle 4"/>
          <p:cNvSpPr/>
          <p:nvPr/>
        </p:nvSpPr>
        <p:spPr>
          <a:xfrm>
            <a:off x="-774372" y="1157048"/>
            <a:ext cx="3128105" cy="477054"/>
          </a:xfrm>
          <a:prstGeom prst="rect">
            <a:avLst/>
          </a:prstGeom>
          <a:noFill/>
        </p:spPr>
        <p:txBody>
          <a:bodyPr wrap="square" lIns="91440" tIns="45720" rIns="91440" bIns="45720">
            <a:spAutoFit/>
          </a:bodyPr>
          <a:lstStyle/>
          <a:p>
            <a:pPr algn="ctr"/>
            <a:endParaRPr lang="en-US" sz="25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 xmlns:p14="http://schemas.microsoft.com/office/powerpoint/2010/main" val="2524725707"/>
      </p:ext>
    </p:extLst>
  </p:cSld>
  <p:clrMapOvr>
    <a:masterClrMapping/>
  </p:clrMapOvr>
  <p:transition spd="med">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40</a:t>
            </a:fld>
            <a:endParaRPr lang="en-US" dirty="0"/>
          </a:p>
        </p:txBody>
      </p:sp>
      <p:pic>
        <p:nvPicPr>
          <p:cNvPr id="28674"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7534"/>
          <a:stretch/>
        </p:blipFill>
        <p:spPr bwMode="auto">
          <a:xfrm>
            <a:off x="248478" y="1182757"/>
            <a:ext cx="8597348" cy="522798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ounded Rectangular Callout 4"/>
          <p:cNvSpPr/>
          <p:nvPr/>
        </p:nvSpPr>
        <p:spPr>
          <a:xfrm>
            <a:off x="4377857" y="2673722"/>
            <a:ext cx="2311400" cy="1101271"/>
          </a:xfrm>
          <a:prstGeom prst="wedgeRoundRectCallout">
            <a:avLst>
              <a:gd name="adj1" fmla="val -157627"/>
              <a:gd name="adj2" fmla="val 825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View list of tasks for the selected Service</a:t>
            </a:r>
            <a:endParaRPr lang="en-IN" dirty="0"/>
          </a:p>
        </p:txBody>
      </p:sp>
      <p:sp>
        <p:nvSpPr>
          <p:cNvPr id="7" name="Rectangle 6"/>
          <p:cNvSpPr/>
          <p:nvPr/>
        </p:nvSpPr>
        <p:spPr>
          <a:xfrm>
            <a:off x="11460" y="308396"/>
            <a:ext cx="385214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Task Status</a:t>
            </a:r>
          </a:p>
        </p:txBody>
      </p:sp>
    </p:spTree>
    <p:extLst>
      <p:ext uri="{BB962C8B-B14F-4D97-AF65-F5344CB8AC3E}">
        <p14:creationId xmlns="" xmlns:p14="http://schemas.microsoft.com/office/powerpoint/2010/main" val="3100818405"/>
      </p:ext>
    </p:extLst>
  </p:cSld>
  <p:clrMapOvr>
    <a:masterClrMapping/>
  </p:clrMapOvr>
  <p:transition spd="med">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41</a:t>
            </a:fld>
            <a:endParaRPr lang="en-US" dirty="0"/>
          </a:p>
        </p:txBody>
      </p:sp>
      <p:pic>
        <p:nvPicPr>
          <p:cNvPr id="7" name="Content Placeholder 6"/>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b="7443"/>
          <a:stretch/>
        </p:blipFill>
        <p:spPr>
          <a:xfrm>
            <a:off x="258417" y="1172817"/>
            <a:ext cx="8597348" cy="5218043"/>
          </a:xfrm>
        </p:spPr>
      </p:pic>
      <p:sp>
        <p:nvSpPr>
          <p:cNvPr id="8" name="Rounded Rectangular Callout 7"/>
          <p:cNvSpPr/>
          <p:nvPr/>
        </p:nvSpPr>
        <p:spPr>
          <a:xfrm>
            <a:off x="3612209" y="4511300"/>
            <a:ext cx="2874388" cy="1039074"/>
          </a:xfrm>
          <a:prstGeom prst="wedgeRoundRectCallout">
            <a:avLst>
              <a:gd name="adj1" fmla="val 67800"/>
              <a:gd name="adj2" fmla="val 541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After configuring the task details, click </a:t>
            </a:r>
            <a:r>
              <a:rPr lang="en-IN" b="1" dirty="0" smtClean="0"/>
              <a:t>Save</a:t>
            </a:r>
            <a:r>
              <a:rPr lang="en-IN" dirty="0" smtClean="0"/>
              <a:t>.</a:t>
            </a:r>
            <a:endParaRPr lang="en-IN" dirty="0"/>
          </a:p>
        </p:txBody>
      </p:sp>
      <p:sp>
        <p:nvSpPr>
          <p:cNvPr id="9" name="Rectangle 8"/>
          <p:cNvSpPr/>
          <p:nvPr/>
        </p:nvSpPr>
        <p:spPr>
          <a:xfrm>
            <a:off x="-13414" y="308396"/>
            <a:ext cx="4846776"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Task Completion</a:t>
            </a:r>
          </a:p>
        </p:txBody>
      </p:sp>
    </p:spTree>
    <p:extLst>
      <p:ext uri="{BB962C8B-B14F-4D97-AF65-F5344CB8AC3E}">
        <p14:creationId xmlns="" xmlns:p14="http://schemas.microsoft.com/office/powerpoint/2010/main" val="2109643299"/>
      </p:ext>
    </p:extLst>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42</a:t>
            </a:fld>
            <a:endParaRPr lang="en-US" dirty="0"/>
          </a:p>
        </p:txBody>
      </p:sp>
      <p:pic>
        <p:nvPicPr>
          <p:cNvPr id="7" name="Content Placeholder 6"/>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b="7395"/>
          <a:stretch/>
        </p:blipFill>
        <p:spPr>
          <a:xfrm>
            <a:off x="258417" y="1203959"/>
            <a:ext cx="8587409" cy="5186901"/>
          </a:xfrm>
        </p:spPr>
      </p:pic>
      <p:sp>
        <p:nvSpPr>
          <p:cNvPr id="8" name="Rounded Rectangular Callout 7"/>
          <p:cNvSpPr/>
          <p:nvPr/>
        </p:nvSpPr>
        <p:spPr>
          <a:xfrm>
            <a:off x="3741817" y="3365590"/>
            <a:ext cx="2874388" cy="1039074"/>
          </a:xfrm>
          <a:prstGeom prst="wedgeRoundRectCallout">
            <a:avLst>
              <a:gd name="adj1" fmla="val -85295"/>
              <a:gd name="adj2" fmla="val 1118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After task completion, Task moved to Completed Status.</a:t>
            </a:r>
            <a:endParaRPr lang="en-IN" dirty="0"/>
          </a:p>
        </p:txBody>
      </p:sp>
      <p:sp>
        <p:nvSpPr>
          <p:cNvPr id="9" name="Rectangle 8"/>
          <p:cNvSpPr/>
          <p:nvPr/>
        </p:nvSpPr>
        <p:spPr>
          <a:xfrm>
            <a:off x="0" y="318618"/>
            <a:ext cx="385214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Task Status</a:t>
            </a:r>
          </a:p>
        </p:txBody>
      </p:sp>
    </p:spTree>
    <p:extLst>
      <p:ext uri="{BB962C8B-B14F-4D97-AF65-F5344CB8AC3E}">
        <p14:creationId xmlns="" xmlns:p14="http://schemas.microsoft.com/office/powerpoint/2010/main" val="3834877273"/>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0575"/>
            <a:ext cx="9403080" cy="2092881"/>
          </a:xfrm>
          <a:prstGeom prst="rect">
            <a:avLst/>
          </a:prstGeom>
          <a:noFill/>
        </p:spPr>
        <p:txBody>
          <a:bodyPr wrap="square" lIns="91440" tIns="45720" rIns="91440" bIns="45720">
            <a:spAutoFit/>
          </a:bodyPr>
          <a:lstStyle/>
          <a:p>
            <a:pPr algn="ct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Century Gateway- Update Product</a:t>
            </a:r>
          </a:p>
        </p:txBody>
      </p:sp>
    </p:spTree>
    <p:extLst>
      <p:ext uri="{BB962C8B-B14F-4D97-AF65-F5344CB8AC3E}">
        <p14:creationId xmlns="" xmlns:p14="http://schemas.microsoft.com/office/powerpoint/2010/main" val="1708499968"/>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44</a:t>
            </a:fld>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l="697" t="1" b="7168"/>
          <a:stretch/>
        </p:blipFill>
        <p:spPr bwMode="auto">
          <a:xfrm>
            <a:off x="318051" y="1182757"/>
            <a:ext cx="8517836" cy="5208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42012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Service Listing</a:t>
            </a:r>
          </a:p>
        </p:txBody>
      </p:sp>
      <p:sp>
        <p:nvSpPr>
          <p:cNvPr id="5" name="Rounded Rectangular Callout 4"/>
          <p:cNvSpPr/>
          <p:nvPr/>
        </p:nvSpPr>
        <p:spPr>
          <a:xfrm>
            <a:off x="1849221" y="2391555"/>
            <a:ext cx="1877953" cy="868480"/>
          </a:xfrm>
          <a:prstGeom prst="wedgeRoundRectCallout">
            <a:avLst>
              <a:gd name="adj1" fmla="val -111720"/>
              <a:gd name="adj2" fmla="val 572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Select </a:t>
            </a:r>
            <a:r>
              <a:rPr lang="en-IN" b="1" dirty="0" smtClean="0"/>
              <a:t>Service</a:t>
            </a:r>
            <a:r>
              <a:rPr lang="en-IN" dirty="0" smtClean="0"/>
              <a:t>.</a:t>
            </a:r>
            <a:endParaRPr lang="en-IN" dirty="0"/>
          </a:p>
        </p:txBody>
      </p:sp>
      <p:sp>
        <p:nvSpPr>
          <p:cNvPr id="7" name="Rounded Rectangular Callout 6"/>
          <p:cNvSpPr/>
          <p:nvPr/>
        </p:nvSpPr>
        <p:spPr>
          <a:xfrm>
            <a:off x="4574950" y="2220340"/>
            <a:ext cx="2206172" cy="682171"/>
          </a:xfrm>
          <a:prstGeom prst="wedgeRoundRectCallout">
            <a:avLst>
              <a:gd name="adj1" fmla="val 74744"/>
              <a:gd name="adj2" fmla="val 1095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Select Action to perform</a:t>
            </a:r>
            <a:endParaRPr lang="en-IN" b="1" dirty="0"/>
          </a:p>
        </p:txBody>
      </p:sp>
    </p:spTree>
    <p:extLst>
      <p:ext uri="{BB962C8B-B14F-4D97-AF65-F5344CB8AC3E}">
        <p14:creationId xmlns="" xmlns:p14="http://schemas.microsoft.com/office/powerpoint/2010/main" val="418509249"/>
      </p:ext>
    </p:extLst>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45</a:t>
            </a:fld>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l="-116" b="7356"/>
          <a:stretch/>
        </p:blipFill>
        <p:spPr bwMode="auto">
          <a:xfrm>
            <a:off x="268357" y="1172817"/>
            <a:ext cx="8577469" cy="523792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42012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Service Listing</a:t>
            </a:r>
          </a:p>
        </p:txBody>
      </p:sp>
      <p:sp>
        <p:nvSpPr>
          <p:cNvPr id="7" name="Rounded Rectangular Callout 6"/>
          <p:cNvSpPr/>
          <p:nvPr/>
        </p:nvSpPr>
        <p:spPr>
          <a:xfrm>
            <a:off x="6798365" y="3701271"/>
            <a:ext cx="1503443" cy="682171"/>
          </a:xfrm>
          <a:prstGeom prst="wedgeRoundRectCallout">
            <a:avLst>
              <a:gd name="adj1" fmla="val 54921"/>
              <a:gd name="adj2" fmla="val -1323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Go</a:t>
            </a:r>
            <a:endParaRPr lang="en-IN" b="1" dirty="0"/>
          </a:p>
        </p:txBody>
      </p:sp>
    </p:spTree>
    <p:extLst>
      <p:ext uri="{BB962C8B-B14F-4D97-AF65-F5344CB8AC3E}">
        <p14:creationId xmlns="" xmlns:p14="http://schemas.microsoft.com/office/powerpoint/2010/main" val="2526489414"/>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46</a:t>
            </a:fld>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7570"/>
          <a:stretch/>
        </p:blipFill>
        <p:spPr bwMode="auto">
          <a:xfrm>
            <a:off x="258417" y="1182758"/>
            <a:ext cx="8597348" cy="521804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3887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Process Parameter</a:t>
            </a:r>
          </a:p>
        </p:txBody>
      </p:sp>
      <p:sp>
        <p:nvSpPr>
          <p:cNvPr id="7" name="Rounded Rectangular Callout 6"/>
          <p:cNvSpPr/>
          <p:nvPr/>
        </p:nvSpPr>
        <p:spPr>
          <a:xfrm>
            <a:off x="3184244" y="2951922"/>
            <a:ext cx="2206172" cy="1123121"/>
          </a:xfrm>
          <a:prstGeom prst="wedgeRoundRectCallout">
            <a:avLst>
              <a:gd name="adj1" fmla="val -109968"/>
              <a:gd name="adj2" fmla="val 767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New Connect  Process Parameters  are displayed to change</a:t>
            </a:r>
            <a:endParaRPr lang="en-IN" b="1" dirty="0"/>
          </a:p>
        </p:txBody>
      </p:sp>
    </p:spTree>
    <p:extLst>
      <p:ext uri="{BB962C8B-B14F-4D97-AF65-F5344CB8AC3E}">
        <p14:creationId xmlns="" xmlns:p14="http://schemas.microsoft.com/office/powerpoint/2010/main" val="1071138388"/>
      </p:ext>
    </p:extLst>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47</a:t>
            </a:fld>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7457"/>
          <a:stretch/>
        </p:blipFill>
        <p:spPr bwMode="auto">
          <a:xfrm>
            <a:off x="258416" y="1172816"/>
            <a:ext cx="8587409" cy="522798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11" y="316043"/>
            <a:ext cx="505016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Product Selection</a:t>
            </a:r>
          </a:p>
        </p:txBody>
      </p:sp>
      <p:sp>
        <p:nvSpPr>
          <p:cNvPr id="7" name="Rounded Rectangular Callout 6"/>
          <p:cNvSpPr/>
          <p:nvPr/>
        </p:nvSpPr>
        <p:spPr>
          <a:xfrm>
            <a:off x="3303670" y="3697357"/>
            <a:ext cx="2206172" cy="1123121"/>
          </a:xfrm>
          <a:prstGeom prst="wedgeRoundRectCallout">
            <a:avLst>
              <a:gd name="adj1" fmla="val -124385"/>
              <a:gd name="adj2" fmla="val 687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Select  one or more Services to Add</a:t>
            </a:r>
            <a:endParaRPr lang="en-IN" dirty="0"/>
          </a:p>
        </p:txBody>
      </p:sp>
      <p:sp>
        <p:nvSpPr>
          <p:cNvPr id="8" name="Rounded Rectangular Callout 7"/>
          <p:cNvSpPr/>
          <p:nvPr/>
        </p:nvSpPr>
        <p:spPr>
          <a:xfrm>
            <a:off x="5593462" y="5280992"/>
            <a:ext cx="1855555" cy="662608"/>
          </a:xfrm>
          <a:prstGeom prst="wedgeRoundRectCallout">
            <a:avLst>
              <a:gd name="adj1" fmla="val 84655"/>
              <a:gd name="adj2" fmla="val -115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a:t>
            </a:r>
            <a:r>
              <a:rPr lang="en-IN" b="1" dirty="0" smtClean="0"/>
              <a:t> Continue</a:t>
            </a:r>
            <a:endParaRPr lang="en-IN" b="1" dirty="0"/>
          </a:p>
        </p:txBody>
      </p:sp>
    </p:spTree>
    <p:extLst>
      <p:ext uri="{BB962C8B-B14F-4D97-AF65-F5344CB8AC3E}">
        <p14:creationId xmlns="" xmlns:p14="http://schemas.microsoft.com/office/powerpoint/2010/main" val="221007224"/>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48</a:t>
            </a:fld>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7280"/>
          <a:stretch/>
        </p:blipFill>
        <p:spPr bwMode="auto">
          <a:xfrm>
            <a:off x="258417" y="1182757"/>
            <a:ext cx="8597348" cy="5208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33912"/>
            <a:ext cx="5013487"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Feature Selection</a:t>
            </a:r>
          </a:p>
        </p:txBody>
      </p:sp>
      <p:sp>
        <p:nvSpPr>
          <p:cNvPr id="7" name="Rounded Rectangular Callout 6"/>
          <p:cNvSpPr/>
          <p:nvPr/>
        </p:nvSpPr>
        <p:spPr>
          <a:xfrm>
            <a:off x="2152248" y="3548269"/>
            <a:ext cx="2206172" cy="1123121"/>
          </a:xfrm>
          <a:prstGeom prst="wedgeRoundRectCallout">
            <a:avLst>
              <a:gd name="adj1" fmla="val -107716"/>
              <a:gd name="adj2" fmla="val 829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New feature </a:t>
            </a:r>
            <a:r>
              <a:rPr lang="en-IN" dirty="0"/>
              <a:t>details are  displayed </a:t>
            </a:r>
            <a:r>
              <a:rPr lang="en-IN" dirty="0" smtClean="0"/>
              <a:t>to choose the quantity.</a:t>
            </a:r>
            <a:endParaRPr lang="en-IN" dirty="0"/>
          </a:p>
        </p:txBody>
      </p:sp>
      <p:sp>
        <p:nvSpPr>
          <p:cNvPr id="8" name="Rounded Rectangular Callout 7"/>
          <p:cNvSpPr/>
          <p:nvPr/>
        </p:nvSpPr>
        <p:spPr>
          <a:xfrm>
            <a:off x="5652617" y="4966253"/>
            <a:ext cx="2206172" cy="662608"/>
          </a:xfrm>
          <a:prstGeom prst="wedgeRoundRectCallout">
            <a:avLst>
              <a:gd name="adj1" fmla="val 58074"/>
              <a:gd name="adj2" fmla="val 889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a:t>
            </a:r>
            <a:r>
              <a:rPr lang="en-IN" b="1" dirty="0" smtClean="0"/>
              <a:t> Continue</a:t>
            </a:r>
            <a:endParaRPr lang="en-IN" b="1" dirty="0"/>
          </a:p>
        </p:txBody>
      </p:sp>
    </p:spTree>
    <p:extLst>
      <p:ext uri="{BB962C8B-B14F-4D97-AF65-F5344CB8AC3E}">
        <p14:creationId xmlns="" xmlns:p14="http://schemas.microsoft.com/office/powerpoint/2010/main" val="2154026598"/>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49</a:t>
            </a:fld>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8237"/>
          <a:stretch/>
        </p:blipFill>
        <p:spPr bwMode="auto">
          <a:xfrm>
            <a:off x="248479" y="1182757"/>
            <a:ext cx="8607286" cy="521804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3887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Process Parameter</a:t>
            </a:r>
          </a:p>
        </p:txBody>
      </p:sp>
      <p:sp>
        <p:nvSpPr>
          <p:cNvPr id="7" name="Rounded Rectangular Callout 6"/>
          <p:cNvSpPr/>
          <p:nvPr/>
        </p:nvSpPr>
        <p:spPr>
          <a:xfrm>
            <a:off x="3074145" y="3105977"/>
            <a:ext cx="2206172" cy="1123121"/>
          </a:xfrm>
          <a:prstGeom prst="wedgeRoundRectCallout">
            <a:avLst>
              <a:gd name="adj1" fmla="val 54018"/>
              <a:gd name="adj2" fmla="val -666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Configure the mandatory parameters</a:t>
            </a:r>
          </a:p>
        </p:txBody>
      </p:sp>
      <p:sp>
        <p:nvSpPr>
          <p:cNvPr id="8" name="Rounded Rectangular Callout 7"/>
          <p:cNvSpPr/>
          <p:nvPr/>
        </p:nvSpPr>
        <p:spPr>
          <a:xfrm>
            <a:off x="5868099" y="4713631"/>
            <a:ext cx="1672522" cy="531746"/>
          </a:xfrm>
          <a:prstGeom prst="wedgeRoundRectCallout">
            <a:avLst>
              <a:gd name="adj1" fmla="val 50943"/>
              <a:gd name="adj2" fmla="val 1267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 Save</a:t>
            </a:r>
            <a:endParaRPr lang="en-IN" b="1" dirty="0"/>
          </a:p>
        </p:txBody>
      </p:sp>
      <p:sp>
        <p:nvSpPr>
          <p:cNvPr id="9" name="Rounded Rectangular Callout 8"/>
          <p:cNvSpPr/>
          <p:nvPr/>
        </p:nvSpPr>
        <p:spPr>
          <a:xfrm>
            <a:off x="5031838" y="5515393"/>
            <a:ext cx="1672522" cy="531746"/>
          </a:xfrm>
          <a:prstGeom prst="wedgeRoundRectCallout">
            <a:avLst>
              <a:gd name="adj1" fmla="val 124037"/>
              <a:gd name="adj2" fmla="val 426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 Continue</a:t>
            </a:r>
            <a:endParaRPr lang="en-IN" b="1" dirty="0"/>
          </a:p>
        </p:txBody>
      </p:sp>
    </p:spTree>
    <p:extLst>
      <p:ext uri="{BB962C8B-B14F-4D97-AF65-F5344CB8AC3E}">
        <p14:creationId xmlns="" xmlns:p14="http://schemas.microsoft.com/office/powerpoint/2010/main" val="1530082376"/>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4624"/>
            <a:ext cx="8569529" cy="644372"/>
          </a:xfrm>
        </p:spPr>
        <p:txBody>
          <a:bodyPr>
            <a:normAutofit/>
          </a:bodyPr>
          <a:lstStyle/>
          <a:p>
            <a:r>
              <a:rPr lang="en-US" sz="3200" dirty="0"/>
              <a:t>Phase </a:t>
            </a:r>
            <a:r>
              <a:rPr lang="en-US" sz="3200" dirty="0" smtClean="0"/>
              <a:t>2 </a:t>
            </a:r>
            <a:r>
              <a:rPr lang="en-US" sz="3200" dirty="0"/>
              <a:t>- </a:t>
            </a:r>
            <a:r>
              <a:rPr lang="en-US" sz="3200" dirty="0" smtClean="0"/>
              <a:t>Deliverables</a:t>
            </a:r>
            <a:endParaRPr lang="en-US" sz="3200" dirty="0"/>
          </a:p>
        </p:txBody>
      </p:sp>
      <p:sp>
        <p:nvSpPr>
          <p:cNvPr id="3" name="Content Placeholder 2"/>
          <p:cNvSpPr>
            <a:spLocks noGrp="1"/>
          </p:cNvSpPr>
          <p:nvPr>
            <p:ph idx="1"/>
          </p:nvPr>
        </p:nvSpPr>
        <p:spPr>
          <a:xfrm>
            <a:off x="354558" y="1403265"/>
            <a:ext cx="7886700" cy="4351338"/>
          </a:xfrm>
        </p:spPr>
        <p:txBody>
          <a:bodyPr>
            <a:normAutofit/>
          </a:bodyPr>
          <a:lstStyle/>
          <a:p>
            <a:pPr marL="0" indent="0">
              <a:buNone/>
            </a:pPr>
            <a:r>
              <a:rPr lang="en-US" sz="1600" dirty="0" smtClean="0">
                <a:latin typeface="+mj-lt"/>
              </a:rPr>
              <a:t>Following </a:t>
            </a:r>
            <a:r>
              <a:rPr lang="en-US" sz="1600" dirty="0">
                <a:latin typeface="+mj-lt"/>
              </a:rPr>
              <a:t>are the in-scope items.</a:t>
            </a:r>
            <a:r>
              <a:rPr lang="en-US" sz="1600" dirty="0" smtClean="0">
                <a:latin typeface="+mj-lt"/>
              </a:rPr>
              <a:t/>
            </a:r>
            <a:br>
              <a:rPr lang="en-US" sz="1600" dirty="0" smtClean="0">
                <a:latin typeface="+mj-lt"/>
              </a:rPr>
            </a:br>
            <a:endParaRPr lang="en-US" sz="1600" dirty="0" smtClean="0">
              <a:latin typeface="+mj-lt"/>
            </a:endParaRPr>
          </a:p>
          <a:p>
            <a:pPr lvl="1">
              <a:lnSpc>
                <a:spcPct val="100000"/>
              </a:lnSpc>
            </a:pPr>
            <a:r>
              <a:rPr lang="en-US" sz="1600" dirty="0">
                <a:latin typeface="+mj-lt"/>
              </a:rPr>
              <a:t>MACD scenario from </a:t>
            </a:r>
            <a:r>
              <a:rPr lang="en-US" sz="1600" dirty="0" smtClean="0">
                <a:latin typeface="+mj-lt"/>
              </a:rPr>
              <a:t>Salesforce to </a:t>
            </a:r>
            <a:r>
              <a:rPr lang="en-US" sz="1600" dirty="0">
                <a:latin typeface="+mj-lt"/>
              </a:rPr>
              <a:t>Century.</a:t>
            </a:r>
          </a:p>
          <a:p>
            <a:pPr lvl="1">
              <a:lnSpc>
                <a:spcPct val="100000"/>
              </a:lnSpc>
            </a:pPr>
            <a:r>
              <a:rPr lang="en-US" sz="1600" dirty="0">
                <a:latin typeface="+mj-lt"/>
              </a:rPr>
              <a:t>Multiple Quote </a:t>
            </a:r>
            <a:r>
              <a:rPr lang="en-US" sz="1600" dirty="0" smtClean="0">
                <a:latin typeface="+mj-lt"/>
              </a:rPr>
              <a:t>creation in </a:t>
            </a:r>
            <a:r>
              <a:rPr lang="en-US" sz="1600" dirty="0">
                <a:latin typeface="+mj-lt"/>
              </a:rPr>
              <a:t>Salesforce</a:t>
            </a:r>
            <a:r>
              <a:rPr lang="en-US" sz="1600" dirty="0" smtClean="0">
                <a:latin typeface="+mj-lt"/>
              </a:rPr>
              <a:t> </a:t>
            </a:r>
            <a:r>
              <a:rPr lang="en-US" sz="1600" dirty="0">
                <a:latin typeface="+mj-lt"/>
              </a:rPr>
              <a:t>for a single Customer.</a:t>
            </a:r>
          </a:p>
          <a:p>
            <a:pPr lvl="1">
              <a:lnSpc>
                <a:spcPct val="100000"/>
              </a:lnSpc>
            </a:pPr>
            <a:r>
              <a:rPr lang="en-US" sz="1600" dirty="0">
                <a:latin typeface="+mj-lt"/>
              </a:rPr>
              <a:t>Avoid duplicate Customer </a:t>
            </a:r>
            <a:r>
              <a:rPr lang="en-US" sz="1600" dirty="0" smtClean="0">
                <a:latin typeface="+mj-lt"/>
              </a:rPr>
              <a:t>creation in Century.</a:t>
            </a:r>
            <a:endParaRPr lang="en-US" sz="1600" dirty="0">
              <a:latin typeface="+mj-lt"/>
            </a:endParaRPr>
          </a:p>
          <a:p>
            <a:pPr lvl="1">
              <a:lnSpc>
                <a:spcPct val="100000"/>
              </a:lnSpc>
            </a:pPr>
            <a:r>
              <a:rPr lang="en-US" sz="1600" dirty="0">
                <a:latin typeface="+mj-lt"/>
              </a:rPr>
              <a:t>CSM instead of CM in-corporation with </a:t>
            </a:r>
            <a:r>
              <a:rPr lang="en-US" sz="1600" dirty="0" smtClean="0">
                <a:latin typeface="+mj-lt"/>
              </a:rPr>
              <a:t>Salesforce.</a:t>
            </a:r>
            <a:endParaRPr lang="en-US" sz="1600" dirty="0">
              <a:latin typeface="+mj-lt"/>
            </a:endParaRPr>
          </a:p>
          <a:p>
            <a:pPr lvl="1">
              <a:lnSpc>
                <a:spcPct val="100000"/>
              </a:lnSpc>
            </a:pPr>
            <a:r>
              <a:rPr lang="en-US" sz="1600" dirty="0">
                <a:latin typeface="+mj-lt"/>
              </a:rPr>
              <a:t>CARE application 360 degree view in </a:t>
            </a:r>
            <a:r>
              <a:rPr lang="en-US" sz="1600" dirty="0" smtClean="0">
                <a:latin typeface="+mj-lt"/>
              </a:rPr>
              <a:t>Salesforce.</a:t>
            </a:r>
            <a:endParaRPr lang="en-US" sz="1600" dirty="0">
              <a:latin typeface="+mj-lt"/>
            </a:endParaRPr>
          </a:p>
          <a:p>
            <a:pPr lvl="1">
              <a:lnSpc>
                <a:spcPct val="100000"/>
              </a:lnSpc>
            </a:pPr>
            <a:r>
              <a:rPr lang="en-US" sz="1600" dirty="0">
                <a:latin typeface="+mj-lt"/>
              </a:rPr>
              <a:t>Single sign on incorporation between Century and </a:t>
            </a:r>
            <a:r>
              <a:rPr lang="en-US" sz="1600" dirty="0" smtClean="0">
                <a:latin typeface="+mj-lt"/>
              </a:rPr>
              <a:t>Salesforce.</a:t>
            </a:r>
            <a:endParaRPr lang="en-US" sz="1600" dirty="0">
              <a:latin typeface="+mj-lt"/>
            </a:endParaRPr>
          </a:p>
          <a:p>
            <a:pPr lvl="1">
              <a:buFont typeface="Wingdings" panose="05000000000000000000" pitchFamily="2" charset="2"/>
              <a:buChar char="Ø"/>
            </a:pPr>
            <a:endParaRPr lang="en-US" sz="1600" dirty="0" smtClean="0"/>
          </a:p>
          <a:p>
            <a:pPr lvl="3">
              <a:buFont typeface="Wingdings" panose="05000000000000000000" pitchFamily="2" charset="2"/>
              <a:buChar char="Ø"/>
            </a:pPr>
            <a:endParaRPr lang="en-US" sz="1000" dirty="0" smtClean="0"/>
          </a:p>
          <a:p>
            <a:pPr lvl="3">
              <a:buFont typeface="Wingdings" panose="05000000000000000000" pitchFamily="2" charset="2"/>
              <a:buChar char="Ø"/>
            </a:pPr>
            <a:endParaRPr lang="en-US" sz="1000" dirty="0" smtClean="0"/>
          </a:p>
        </p:txBody>
      </p:sp>
      <p:sp>
        <p:nvSpPr>
          <p:cNvPr id="4" name="Slide Number Placeholder 3"/>
          <p:cNvSpPr>
            <a:spLocks noGrp="1"/>
          </p:cNvSpPr>
          <p:nvPr>
            <p:ph type="sldNum" sz="quarter" idx="12"/>
          </p:nvPr>
        </p:nvSpPr>
        <p:spPr/>
        <p:txBody>
          <a:bodyPr/>
          <a:lstStyle/>
          <a:p>
            <a:fld id="{36AEAEAD-7A7C-403D-9783-CEBF8BBF6D91}" type="slidenum">
              <a:rPr lang="en-US" smtClean="0"/>
              <a:pPr/>
              <a:t>5</a:t>
            </a:fld>
            <a:endParaRPr lang="en-US" dirty="0"/>
          </a:p>
        </p:txBody>
      </p:sp>
      <p:sp>
        <p:nvSpPr>
          <p:cNvPr id="5" name="Rectangle 4"/>
          <p:cNvSpPr/>
          <p:nvPr/>
        </p:nvSpPr>
        <p:spPr>
          <a:xfrm>
            <a:off x="-774372" y="1157048"/>
            <a:ext cx="3128105" cy="477054"/>
          </a:xfrm>
          <a:prstGeom prst="rect">
            <a:avLst/>
          </a:prstGeom>
          <a:noFill/>
        </p:spPr>
        <p:txBody>
          <a:bodyPr wrap="square" lIns="91440" tIns="45720" rIns="91440" bIns="45720">
            <a:spAutoFit/>
          </a:bodyPr>
          <a:lstStyle/>
          <a:p>
            <a:pPr algn="ctr"/>
            <a:endParaRPr lang="en-US" sz="25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 xmlns:p14="http://schemas.microsoft.com/office/powerpoint/2010/main" val="657716091"/>
      </p:ext>
    </p:extLst>
  </p:cSld>
  <p:clrMapOvr>
    <a:masterClrMapping/>
  </p:clrMapOvr>
  <p:transition spd="med">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50</a:t>
            </a:fld>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7486"/>
          <a:stretch/>
        </p:blipFill>
        <p:spPr bwMode="auto">
          <a:xfrm>
            <a:off x="258418" y="1192696"/>
            <a:ext cx="8587408" cy="5208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04095"/>
            <a:ext cx="475046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Order Summary</a:t>
            </a:r>
          </a:p>
        </p:txBody>
      </p:sp>
      <p:sp>
        <p:nvSpPr>
          <p:cNvPr id="7" name="Rounded Rectangular Callout 6"/>
          <p:cNvSpPr/>
          <p:nvPr/>
        </p:nvSpPr>
        <p:spPr>
          <a:xfrm>
            <a:off x="4765013" y="3463785"/>
            <a:ext cx="2206172" cy="1123121"/>
          </a:xfrm>
          <a:prstGeom prst="wedgeRoundRectCallout">
            <a:avLst>
              <a:gd name="adj1" fmla="val -45546"/>
              <a:gd name="adj2" fmla="val -1329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r>
              <a:rPr lang="en-IN" dirty="0"/>
              <a:t>A</a:t>
            </a:r>
            <a:r>
              <a:rPr lang="en-IN" dirty="0" smtClean="0"/>
              <a:t>dded new service price details in order summary screen</a:t>
            </a:r>
            <a:endParaRPr lang="en-IN" dirty="0"/>
          </a:p>
        </p:txBody>
      </p:sp>
      <p:sp>
        <p:nvSpPr>
          <p:cNvPr id="9" name="Rounded Rectangular Callout 8"/>
          <p:cNvSpPr/>
          <p:nvPr/>
        </p:nvSpPr>
        <p:spPr>
          <a:xfrm>
            <a:off x="5031838" y="5393640"/>
            <a:ext cx="1672522" cy="531746"/>
          </a:xfrm>
          <a:prstGeom prst="wedgeRoundRectCallout">
            <a:avLst>
              <a:gd name="adj1" fmla="val 121660"/>
              <a:gd name="adj2" fmla="val 51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a:t>
            </a:r>
            <a:r>
              <a:rPr lang="en-IN" b="1" dirty="0" smtClean="0"/>
              <a:t> Submit</a:t>
            </a:r>
            <a:endParaRPr lang="en-IN" b="1" dirty="0"/>
          </a:p>
        </p:txBody>
      </p:sp>
    </p:spTree>
    <p:extLst>
      <p:ext uri="{BB962C8B-B14F-4D97-AF65-F5344CB8AC3E}">
        <p14:creationId xmlns="" xmlns:p14="http://schemas.microsoft.com/office/powerpoint/2010/main" val="4142408362"/>
      </p:ext>
    </p:extLst>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0575"/>
            <a:ext cx="9403080" cy="2092881"/>
          </a:xfrm>
          <a:prstGeom prst="rect">
            <a:avLst/>
          </a:prstGeom>
          <a:noFill/>
        </p:spPr>
        <p:txBody>
          <a:bodyPr wrap="square" lIns="91440" tIns="45720" rIns="91440" bIns="45720">
            <a:spAutoFit/>
          </a:bodyPr>
          <a:lstStyle/>
          <a:p>
            <a:pPr algn="ct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Century Gateway- Customer View</a:t>
            </a:r>
          </a:p>
        </p:txBody>
      </p:sp>
    </p:spTree>
    <p:extLst>
      <p:ext uri="{BB962C8B-B14F-4D97-AF65-F5344CB8AC3E}">
        <p14:creationId xmlns="" xmlns:p14="http://schemas.microsoft.com/office/powerpoint/2010/main" val="974704614"/>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52</a:t>
            </a:fld>
            <a:endParaRPr lang="en-US" dirty="0"/>
          </a:p>
        </p:txBody>
      </p:sp>
      <p:pic>
        <p:nvPicPr>
          <p:cNvPr id="1638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tretch>
            <a:fillRect/>
          </a:stretch>
        </p:blipFill>
        <p:spPr bwMode="auto">
          <a:xfrm>
            <a:off x="258418" y="1192696"/>
            <a:ext cx="8587408" cy="5208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61620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Customer View</a:t>
            </a:r>
          </a:p>
        </p:txBody>
      </p:sp>
      <p:sp>
        <p:nvSpPr>
          <p:cNvPr id="7" name="Rounded Rectangular Callout 6"/>
          <p:cNvSpPr/>
          <p:nvPr/>
        </p:nvSpPr>
        <p:spPr>
          <a:xfrm>
            <a:off x="4118969" y="3453846"/>
            <a:ext cx="2206172" cy="1123121"/>
          </a:xfrm>
          <a:prstGeom prst="wedgeRoundRectCallout">
            <a:avLst>
              <a:gd name="adj1" fmla="val -130243"/>
              <a:gd name="adj2" fmla="val 758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Click Customer name to view customer details</a:t>
            </a:r>
            <a:endParaRPr lang="en-IN" dirty="0"/>
          </a:p>
        </p:txBody>
      </p:sp>
    </p:spTree>
    <p:extLst>
      <p:ext uri="{BB962C8B-B14F-4D97-AF65-F5344CB8AC3E}">
        <p14:creationId xmlns="" xmlns:p14="http://schemas.microsoft.com/office/powerpoint/2010/main" val="168840799"/>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53</a:t>
            </a:fld>
            <a:endParaRPr lang="en-US" dirty="0"/>
          </a:p>
        </p:txBody>
      </p:sp>
      <p:pic>
        <p:nvPicPr>
          <p:cNvPr id="1638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tretch>
            <a:fillRect/>
          </a:stretch>
        </p:blipFill>
        <p:spPr bwMode="auto">
          <a:xfrm>
            <a:off x="217000" y="1172817"/>
            <a:ext cx="8628825" cy="523792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61620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Customer View</a:t>
            </a:r>
          </a:p>
        </p:txBody>
      </p:sp>
      <p:sp>
        <p:nvSpPr>
          <p:cNvPr id="7" name="Rounded Rectangular Callout 6"/>
          <p:cNvSpPr/>
          <p:nvPr/>
        </p:nvSpPr>
        <p:spPr>
          <a:xfrm>
            <a:off x="4228300" y="2131942"/>
            <a:ext cx="1874326" cy="929309"/>
          </a:xfrm>
          <a:prstGeom prst="wedgeRoundRectCallout">
            <a:avLst>
              <a:gd name="adj1" fmla="val -90148"/>
              <a:gd name="adj2" fmla="val -763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Customer Details View</a:t>
            </a:r>
            <a:endParaRPr lang="en-IN" dirty="0"/>
          </a:p>
        </p:txBody>
      </p:sp>
    </p:spTree>
    <p:extLst>
      <p:ext uri="{BB962C8B-B14F-4D97-AF65-F5344CB8AC3E}">
        <p14:creationId xmlns="" xmlns:p14="http://schemas.microsoft.com/office/powerpoint/2010/main" val="1050564698"/>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0575"/>
            <a:ext cx="9403080" cy="1092607"/>
          </a:xfrm>
          <a:prstGeom prst="rect">
            <a:avLst/>
          </a:prstGeom>
          <a:noFill/>
        </p:spPr>
        <p:txBody>
          <a:bodyPr wrap="square" lIns="91440" tIns="45720" rIns="91440" bIns="45720">
            <a:spAutoFit/>
          </a:bodyPr>
          <a:lstStyle/>
          <a:p>
            <a:pPr algn="ct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Century Gateway- Reports</a:t>
            </a:r>
          </a:p>
        </p:txBody>
      </p:sp>
    </p:spTree>
    <p:extLst>
      <p:ext uri="{BB962C8B-B14F-4D97-AF65-F5344CB8AC3E}">
        <p14:creationId xmlns="" xmlns:p14="http://schemas.microsoft.com/office/powerpoint/2010/main" val="4281126935"/>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55</a:t>
            </a:fld>
            <a:endParaRPr lang="en-US" dirty="0"/>
          </a:p>
        </p:txBody>
      </p:sp>
      <p:pic>
        <p:nvPicPr>
          <p:cNvPr id="1638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tretch>
            <a:fillRect/>
          </a:stretch>
        </p:blipFill>
        <p:spPr bwMode="auto">
          <a:xfrm>
            <a:off x="217001" y="1182757"/>
            <a:ext cx="8628825" cy="522798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23973"/>
            <a:ext cx="3263779"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Reports</a:t>
            </a:r>
          </a:p>
        </p:txBody>
      </p:sp>
      <p:sp>
        <p:nvSpPr>
          <p:cNvPr id="7" name="Rounded Rectangular Callout 6"/>
          <p:cNvSpPr/>
          <p:nvPr/>
        </p:nvSpPr>
        <p:spPr>
          <a:xfrm>
            <a:off x="2958875" y="2817742"/>
            <a:ext cx="1874326" cy="929309"/>
          </a:xfrm>
          <a:prstGeom prst="wedgeRoundRectCallout">
            <a:avLst>
              <a:gd name="adj1" fmla="val -78482"/>
              <a:gd name="adj2" fmla="val -1618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Click tab to </a:t>
            </a:r>
            <a:r>
              <a:rPr lang="en-IN" dirty="0"/>
              <a:t>v</a:t>
            </a:r>
            <a:r>
              <a:rPr lang="en-IN" dirty="0" smtClean="0"/>
              <a:t>iew the reports</a:t>
            </a:r>
            <a:endParaRPr lang="en-IN" dirty="0"/>
          </a:p>
        </p:txBody>
      </p:sp>
    </p:spTree>
    <p:extLst>
      <p:ext uri="{BB962C8B-B14F-4D97-AF65-F5344CB8AC3E}">
        <p14:creationId xmlns="" xmlns:p14="http://schemas.microsoft.com/office/powerpoint/2010/main" val="3997707830"/>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56</a:t>
            </a:fld>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l="385" b="8555"/>
          <a:stretch/>
        </p:blipFill>
        <p:spPr bwMode="auto">
          <a:xfrm>
            <a:off x="217002" y="1172817"/>
            <a:ext cx="8628824" cy="522798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087146"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Report View</a:t>
            </a:r>
          </a:p>
        </p:txBody>
      </p:sp>
      <p:sp>
        <p:nvSpPr>
          <p:cNvPr id="7" name="Rounded Rectangular Callout 6"/>
          <p:cNvSpPr/>
          <p:nvPr/>
        </p:nvSpPr>
        <p:spPr>
          <a:xfrm>
            <a:off x="3515467" y="2519568"/>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View all </a:t>
            </a:r>
            <a:r>
              <a:rPr lang="en-IN" dirty="0"/>
              <a:t>r</a:t>
            </a:r>
            <a:r>
              <a:rPr lang="en-IN" dirty="0" smtClean="0"/>
              <a:t>eports </a:t>
            </a:r>
            <a:endParaRPr lang="en-IN" dirty="0"/>
          </a:p>
        </p:txBody>
      </p:sp>
    </p:spTree>
    <p:extLst>
      <p:ext uri="{BB962C8B-B14F-4D97-AF65-F5344CB8AC3E}">
        <p14:creationId xmlns="" xmlns:p14="http://schemas.microsoft.com/office/powerpoint/2010/main" val="1186189414"/>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57</a:t>
            </a:fld>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9298"/>
          <a:stretch/>
        </p:blipFill>
        <p:spPr bwMode="auto">
          <a:xfrm>
            <a:off x="258417" y="1172817"/>
            <a:ext cx="8587409" cy="522798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087146"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Report View</a:t>
            </a:r>
          </a:p>
        </p:txBody>
      </p:sp>
      <p:sp>
        <p:nvSpPr>
          <p:cNvPr id="7" name="Rounded Rectangular Callout 6"/>
          <p:cNvSpPr/>
          <p:nvPr/>
        </p:nvSpPr>
        <p:spPr>
          <a:xfrm>
            <a:off x="5075910" y="3771899"/>
            <a:ext cx="1874326" cy="929309"/>
          </a:xfrm>
          <a:prstGeom prst="wedgeRoundRectCallout">
            <a:avLst>
              <a:gd name="adj1" fmla="val 69465"/>
              <a:gd name="adj2" fmla="val -1180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View all </a:t>
            </a:r>
            <a:r>
              <a:rPr lang="en-IN" dirty="0"/>
              <a:t>r</a:t>
            </a:r>
            <a:r>
              <a:rPr lang="en-IN" dirty="0" smtClean="0"/>
              <a:t>eports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58</a:t>
            </a:fld>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b="9506"/>
          <a:stretch/>
        </p:blipFill>
        <p:spPr bwMode="auto">
          <a:xfrm>
            <a:off x="258417" y="1182756"/>
            <a:ext cx="8587409" cy="521804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087146"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Report View</a:t>
            </a:r>
          </a:p>
        </p:txBody>
      </p:sp>
      <p:sp>
        <p:nvSpPr>
          <p:cNvPr id="7" name="Rounded Rectangular Callout 6"/>
          <p:cNvSpPr/>
          <p:nvPr/>
        </p:nvSpPr>
        <p:spPr>
          <a:xfrm>
            <a:off x="3515467" y="2519568"/>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View all </a:t>
            </a:r>
            <a:r>
              <a:rPr lang="en-IN" dirty="0"/>
              <a:t>r</a:t>
            </a:r>
            <a:r>
              <a:rPr lang="en-IN" dirty="0" smtClean="0"/>
              <a:t>eports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0575"/>
            <a:ext cx="9403080" cy="2092881"/>
          </a:xfrm>
          <a:prstGeom prst="rect">
            <a:avLst/>
          </a:prstGeom>
          <a:noFill/>
        </p:spPr>
        <p:txBody>
          <a:bodyPr wrap="square" lIns="91440" tIns="45720" rIns="91440" bIns="45720">
            <a:spAutoFit/>
          </a:bodyPr>
          <a:lstStyle/>
          <a:p>
            <a:pPr algn="ct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Century </a:t>
            </a: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Gateway </a:t>
            </a:r>
            <a:r>
              <a:rPr lang="en-US" sz="65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a:p>
            <a:pPr algn="ctr"/>
            <a:r>
              <a:rPr lang="en-US" sz="65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SIP –New Connect </a:t>
            </a:r>
            <a:endPar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 xmlns:p14="http://schemas.microsoft.com/office/powerpoint/2010/main" val="4281126935"/>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endParaRPr lang="en-US" sz="2000" dirty="0" smtClean="0"/>
          </a:p>
          <a:p>
            <a:pPr>
              <a:buNone/>
            </a:pPr>
            <a:endParaRPr lang="en-US" sz="2000" dirty="0" smtClean="0"/>
          </a:p>
        </p:txBody>
      </p:sp>
      <p:sp>
        <p:nvSpPr>
          <p:cNvPr id="4" name="Slide Number Placeholder 3"/>
          <p:cNvSpPr>
            <a:spLocks noGrp="1"/>
          </p:cNvSpPr>
          <p:nvPr>
            <p:ph type="sldNum" sz="quarter" idx="12"/>
          </p:nvPr>
        </p:nvSpPr>
        <p:spPr/>
        <p:txBody>
          <a:bodyPr/>
          <a:lstStyle/>
          <a:p>
            <a:fld id="{36AEAEAD-7A7C-403D-9783-CEBF8BBF6D91}" type="slidenum">
              <a:rPr lang="en-US" smtClean="0"/>
              <a:pPr/>
              <a:t>6</a:t>
            </a:fld>
            <a:endParaRPr lang="en-US" dirty="0"/>
          </a:p>
        </p:txBody>
      </p:sp>
      <p:sp>
        <p:nvSpPr>
          <p:cNvPr id="5" name="Rectangle 4"/>
          <p:cNvSpPr/>
          <p:nvPr/>
        </p:nvSpPr>
        <p:spPr>
          <a:xfrm>
            <a:off x="0" y="309566"/>
            <a:ext cx="4498859" cy="630942"/>
          </a:xfrm>
          <a:prstGeom prst="rect">
            <a:avLst/>
          </a:prstGeom>
          <a:noFill/>
        </p:spPr>
        <p:txBody>
          <a:bodyPr wrap="none" lIns="91440" tIns="45720" rIns="91440" bIns="45720">
            <a:spAutoFit/>
          </a:bodyPr>
          <a:lstStyle/>
          <a:p>
            <a:pPr algn="ctr"/>
            <a:r>
              <a:rPr lang="en-US" sz="3500" b="0" cap="none" spc="0" dirty="0" smtClean="0">
                <a:ln w="0"/>
                <a:solidFill>
                  <a:schemeClr val="accent5">
                    <a:lumMod val="75000"/>
                  </a:schemeClr>
                </a:solidFill>
                <a:effectLst>
                  <a:outerShdw blurRad="38100" dist="25400" dir="5400000" algn="ctr" rotWithShape="0">
                    <a:srgbClr val="6E747A">
                      <a:alpha val="43000"/>
                    </a:srgbClr>
                  </a:outerShdw>
                </a:effectLst>
              </a:rPr>
              <a:t>High Level Process Flow</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pic>
        <p:nvPicPr>
          <p:cNvPr id="7" name="Picture 6"/>
          <p:cNvPicPr>
            <a:picLocks noChangeAspect="1"/>
          </p:cNvPicPr>
          <p:nvPr/>
        </p:nvPicPr>
        <p:blipFill>
          <a:blip r:embed="rId2"/>
          <a:stretch>
            <a:fillRect/>
          </a:stretch>
        </p:blipFill>
        <p:spPr>
          <a:xfrm>
            <a:off x="134693" y="1151020"/>
            <a:ext cx="8519160" cy="4598577"/>
          </a:xfrm>
          <a:prstGeom prst="rect">
            <a:avLst/>
          </a:prstGeom>
        </p:spPr>
      </p:pic>
      <p:sp>
        <p:nvSpPr>
          <p:cNvPr id="11" name="Rectangle 10"/>
          <p:cNvSpPr/>
          <p:nvPr/>
        </p:nvSpPr>
        <p:spPr>
          <a:xfrm>
            <a:off x="2305006" y="5571347"/>
            <a:ext cx="4536435" cy="553998"/>
          </a:xfrm>
          <a:prstGeom prst="rect">
            <a:avLst/>
          </a:prstGeom>
          <a:noFill/>
        </p:spPr>
        <p:txBody>
          <a:bodyPr wrap="none" lIns="91440" tIns="45720" rIns="91440" bIns="45720">
            <a:spAutoFit/>
          </a:bodyPr>
          <a:lstStyle/>
          <a:p>
            <a:pPr algn="ctr"/>
            <a:r>
              <a:rPr lang="en-US" sz="30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Century Salesforce Mashup</a:t>
            </a:r>
            <a:endParaRPr lang="en-US" sz="3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 xmlns:p14="http://schemas.microsoft.com/office/powerpoint/2010/main" val="1195779433"/>
      </p:ext>
    </p:extLst>
  </p:cSld>
  <p:clrMapOvr>
    <a:masterClrMapping/>
  </p:clrMapOvr>
  <p:transition spd="med">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60</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34754" y="1182757"/>
            <a:ext cx="8691612"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61</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92505" y="1182757"/>
            <a:ext cx="8672362"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62</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44379" y="1182757"/>
            <a:ext cx="8749364"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63</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11756" y="1182757"/>
            <a:ext cx="8595360"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64</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21381" y="1183907"/>
            <a:ext cx="8585735" cy="515914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65</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25128" y="1183907"/>
            <a:ext cx="8739739" cy="515914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66</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92505" y="1183907"/>
            <a:ext cx="8681987" cy="515914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67</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54004" y="1183907"/>
            <a:ext cx="8681987" cy="515914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68</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15503" y="1183907"/>
            <a:ext cx="8739739" cy="515914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69</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44379" y="1183907"/>
            <a:ext cx="8643485" cy="520726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1287" y="2220575"/>
            <a:ext cx="5701433" cy="1477328"/>
          </a:xfrm>
          <a:prstGeom prst="rect">
            <a:avLst/>
          </a:prstGeom>
          <a:noFill/>
        </p:spPr>
        <p:txBody>
          <a:bodyPr wrap="none" lIns="91440" tIns="45720" rIns="91440" bIns="45720">
            <a:spAutoFit/>
          </a:bodyPr>
          <a:lstStyle/>
          <a:p>
            <a:pPr algn="ctr"/>
            <a:r>
              <a:rPr lang="en-US" sz="65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a:t>
            </a: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alesforce</a:t>
            </a:r>
            <a:r>
              <a:rPr lang="en-US" sz="9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Steps</a:t>
            </a:r>
          </a:p>
        </p:txBody>
      </p:sp>
    </p:spTree>
    <p:extLst>
      <p:ext uri="{BB962C8B-B14F-4D97-AF65-F5344CB8AC3E}">
        <p14:creationId xmlns="" xmlns:p14="http://schemas.microsoft.com/office/powerpoint/2010/main" val="1847467889"/>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70</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34754" y="1183907"/>
            <a:ext cx="8653111" cy="520726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71</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63629" y="1183907"/>
            <a:ext cx="8662737" cy="520726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72</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63629" y="1212783"/>
            <a:ext cx="8662737" cy="512064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73</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82880" y="1212783"/>
            <a:ext cx="8710863" cy="512064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268430"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SIP – New Connect</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74</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25128" y="1182757"/>
            <a:ext cx="8681987"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676595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Connect and Change</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75</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34754" y="1182757"/>
            <a:ext cx="8681987"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676595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Connect and Change</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76</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34754" y="1182757"/>
            <a:ext cx="8749363"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676595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Connect and Change</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77</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34755" y="1182757"/>
            <a:ext cx="8758988"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676595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Connect and Change</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78</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63630" y="1182757"/>
            <a:ext cx="8691612"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676595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Connect and Change</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79</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92505" y="1182757"/>
            <a:ext cx="8624236"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676595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Connect and Change</a:t>
            </a:r>
            <a:r>
              <a:rPr lang="en-US" sz="3500" dirty="0" smtClean="0">
                <a:ln w="0"/>
                <a:solidFill>
                  <a:schemeClr val="accent5">
                    <a:lumMod val="75000"/>
                  </a:schemeClr>
                </a:solidFill>
                <a:effectLst>
                  <a:outerShdw blurRad="38100" dist="25400" dir="5400000" algn="ctr" rotWithShape="0">
                    <a:srgbClr val="6E747A">
                      <a:alpha val="43000"/>
                    </a:srgbClr>
                  </a:outerShdw>
                </a:effectLst>
              </a:rPr>
              <a:t> </a:t>
            </a:r>
            <a:r>
              <a:rPr lang="en-US" sz="3500" dirty="0" smtClean="0">
                <a:ln w="0"/>
                <a:solidFill>
                  <a:schemeClr val="accent5">
                    <a:lumMod val="75000"/>
                  </a:schemeClr>
                </a:solidFill>
                <a:effectLst>
                  <a:outerShdw blurRad="38100" dist="25400" dir="5400000" algn="ctr" rotWithShape="0">
                    <a:srgbClr val="6E747A">
                      <a:alpha val="43000"/>
                    </a:srgbClr>
                  </a:outerShdw>
                </a:effectLst>
              </a:rPr>
              <a:t>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8</a:t>
            </a:fld>
            <a:endParaRPr lang="en-US" dirty="0"/>
          </a:p>
        </p:txBody>
      </p:sp>
      <p:graphicFrame>
        <p:nvGraphicFramePr>
          <p:cNvPr id="3" name="Content Placeholder 2"/>
          <p:cNvGraphicFramePr>
            <a:graphicFrameLocks noGrp="1"/>
          </p:cNvGraphicFramePr>
          <p:nvPr>
            <p:ph idx="1"/>
            <p:extLst>
              <p:ext uri="{D42A27DB-BD31-4B8C-83A1-F6EECF244321}">
                <p14:modId xmlns="" xmlns:p14="http://schemas.microsoft.com/office/powerpoint/2010/main" val="2189783919"/>
              </p:ext>
            </p:extLst>
          </p:nvPr>
        </p:nvGraphicFramePr>
        <p:xfrm>
          <a:off x="203926" y="1295400"/>
          <a:ext cx="8787673" cy="47156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0" y="313660"/>
            <a:ext cx="4076629"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Overview </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 xmlns:p14="http://schemas.microsoft.com/office/powerpoint/2010/main" val="3134170792"/>
      </p:ext>
    </p:extLst>
  </p:cSld>
  <p:clrMapOvr>
    <a:masterClrMapping/>
  </p:clrMapOvr>
  <p:transition spd="med">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0575"/>
            <a:ext cx="9403080" cy="2092881"/>
          </a:xfrm>
          <a:prstGeom prst="rect">
            <a:avLst/>
          </a:prstGeom>
          <a:noFill/>
        </p:spPr>
        <p:txBody>
          <a:bodyPr wrap="square" lIns="91440" tIns="45720" rIns="91440" bIns="45720">
            <a:spAutoFit/>
          </a:bodyPr>
          <a:lstStyle/>
          <a:p>
            <a:pPr algn="ct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Century Gateway- </a:t>
            </a:r>
            <a:endPar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en-US" sz="65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Tech Supp</a:t>
            </a:r>
            <a:endPar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 xmlns:p14="http://schemas.microsoft.com/office/powerpoint/2010/main" val="4281126935"/>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81</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73255" y="1182757"/>
            <a:ext cx="8672362"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82</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63629" y="1182757"/>
            <a:ext cx="8720489"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83</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82880" y="1182757"/>
            <a:ext cx="8681987"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84</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73255" y="1174282"/>
            <a:ext cx="8691611" cy="513989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85</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63629" y="1174282"/>
            <a:ext cx="8681987" cy="513989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86</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73255" y="1174282"/>
            <a:ext cx="8691612" cy="513989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87</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73255" y="1174282"/>
            <a:ext cx="8701238" cy="513989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88</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54004" y="1174282"/>
            <a:ext cx="8701238" cy="513989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89</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15503" y="1174282"/>
            <a:ext cx="8662737" cy="513989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846" y="986972"/>
            <a:ext cx="7886700" cy="4789714"/>
          </a:xfrm>
        </p:spPr>
        <p:txBody>
          <a:bodyPr>
            <a:noAutofit/>
          </a:bodyPr>
          <a:lstStyle/>
          <a:p>
            <a:pPr marL="0" indent="0">
              <a:buNone/>
            </a:pPr>
            <a:endParaRPr lang="en-US" sz="2000" dirty="0" smtClean="0"/>
          </a:p>
          <a:p>
            <a:pPr>
              <a:buNone/>
            </a:pPr>
            <a:endParaRPr lang="en-US" sz="2000" dirty="0" smtClean="0"/>
          </a:p>
        </p:txBody>
      </p:sp>
      <p:sp>
        <p:nvSpPr>
          <p:cNvPr id="4" name="Slide Number Placeholder 3"/>
          <p:cNvSpPr>
            <a:spLocks noGrp="1"/>
          </p:cNvSpPr>
          <p:nvPr>
            <p:ph type="sldNum" sz="quarter" idx="12"/>
          </p:nvPr>
        </p:nvSpPr>
        <p:spPr/>
        <p:txBody>
          <a:bodyPr/>
          <a:lstStyle/>
          <a:p>
            <a:fld id="{36AEAEAD-7A7C-403D-9783-CEBF8BBF6D91}" type="slidenum">
              <a:rPr lang="en-US" smtClean="0"/>
              <a:pPr/>
              <a:t>9</a:t>
            </a:fld>
            <a:endParaRPr lang="en-US" dirty="0"/>
          </a:p>
        </p:txBody>
      </p:sp>
      <p:pic>
        <p:nvPicPr>
          <p:cNvPr id="1026" name="Picture 2"/>
          <p:cNvPicPr preferRelativeResize="0">
            <a:picLocks noChangeArrowheads="1"/>
          </p:cNvPicPr>
          <p:nvPr/>
        </p:nvPicPr>
        <p:blipFill rotWithShape="1">
          <a:blip r:embed="rId3">
            <a:extLst>
              <a:ext uri="{28A0092B-C50C-407E-A947-70E740481C1C}">
                <a14:useLocalDpi xmlns="" xmlns:a14="http://schemas.microsoft.com/office/drawing/2010/main" val="0"/>
              </a:ext>
            </a:extLst>
          </a:blip>
          <a:srcRect b="11869"/>
          <a:stretch/>
        </p:blipFill>
        <p:spPr bwMode="auto">
          <a:xfrm>
            <a:off x="255600" y="1152939"/>
            <a:ext cx="8589600" cy="5277678"/>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8686" y="310786"/>
            <a:ext cx="4419928"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Salesforce: Home Page </a:t>
            </a:r>
            <a:endParaRPr lang="en-US" sz="3500" b="0" cap="none" spc="0" dirty="0">
              <a:ln w="0"/>
              <a:solidFill>
                <a:schemeClr val="accent5">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 xmlns:p14="http://schemas.microsoft.com/office/powerpoint/2010/main" val="3611573376"/>
      </p:ext>
    </p:extLst>
  </p:cSld>
  <p:clrMapOvr>
    <a:masterClrMapping/>
  </p:clrMapOvr>
  <p:transition spd="med">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90</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15503" y="1174282"/>
            <a:ext cx="8701238" cy="513989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91</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11756" y="1174282"/>
            <a:ext cx="8595360" cy="513989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92</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11756" y="1183907"/>
            <a:ext cx="8595360" cy="512064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93</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154005" y="1164657"/>
            <a:ext cx="8662736" cy="520726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4852675"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a:t>
            </a:r>
            <a:r>
              <a:rPr lang="en-US" sz="3500" dirty="0" smtClean="0">
                <a:ln w="0"/>
                <a:solidFill>
                  <a:schemeClr val="accent5">
                    <a:lumMod val="75000"/>
                  </a:schemeClr>
                </a:solidFill>
                <a:effectLst>
                  <a:outerShdw blurRad="38100" dist="25400" dir="5400000" algn="ctr" rotWithShape="0">
                    <a:srgbClr val="6E747A">
                      <a:alpha val="43000"/>
                    </a:srgbClr>
                  </a:outerShdw>
                </a:effectLst>
              </a:rPr>
              <a:t>Tech Supp Order</a:t>
            </a:r>
            <a:endParaRPr lang="en-US" sz="3500" dirty="0" smtClean="0">
              <a:ln w="0"/>
              <a:solidFill>
                <a:schemeClr val="accent5">
                  <a:lumMod val="75000"/>
                </a:schemeClr>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0575"/>
            <a:ext cx="9403080" cy="2092881"/>
          </a:xfrm>
          <a:prstGeom prst="rect">
            <a:avLst/>
          </a:prstGeom>
          <a:noFill/>
        </p:spPr>
        <p:txBody>
          <a:bodyPr wrap="square" lIns="91440" tIns="45720" rIns="91440" bIns="45720">
            <a:spAutoFit/>
          </a:bodyPr>
          <a:lstStyle/>
          <a:p>
            <a:pPr algn="ctr"/>
            <a:r>
              <a:rPr lang="en-US" sz="65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Century Gateway- Disconnect Order</a:t>
            </a:r>
          </a:p>
        </p:txBody>
      </p:sp>
    </p:spTree>
    <p:extLst>
      <p:ext uri="{BB962C8B-B14F-4D97-AF65-F5344CB8AC3E}">
        <p14:creationId xmlns="" xmlns:p14="http://schemas.microsoft.com/office/powerpoint/2010/main" val="4281126935"/>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95</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40633" y="1651045"/>
            <a:ext cx="8576108" cy="423334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02349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Disconnect 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96</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59882" y="1182757"/>
            <a:ext cx="8566484"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02349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Disconnect 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97</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69507" y="1182757"/>
            <a:ext cx="8595360"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02349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Disconnect 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98</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69507" y="1182757"/>
            <a:ext cx="8604986"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02349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Disconnect 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6AEAEAD-7A7C-403D-9783-CEBF8BBF6D91}" type="slidenum">
              <a:rPr lang="en-US" smtClean="0"/>
              <a:pPr/>
              <a:t>99</a:t>
            </a:fld>
            <a:endParaRPr lang="en-US" dirty="0"/>
          </a:p>
        </p:txBody>
      </p:sp>
      <p:pic>
        <p:nvPicPr>
          <p:cNvPr id="16386" name="Picture 2"/>
          <p:cNvPicPr>
            <a:picLocks noGrp="1" noChangeAspect="1" noChangeArrowheads="1"/>
          </p:cNvPicPr>
          <p:nvPr>
            <p:ph idx="1"/>
          </p:nvPr>
        </p:nvPicPr>
        <p:blipFill>
          <a:blip r:embed="rId2"/>
          <a:stretch>
            <a:fillRect/>
          </a:stretch>
        </p:blipFill>
        <p:spPr bwMode="auto">
          <a:xfrm>
            <a:off x="259882" y="1182757"/>
            <a:ext cx="8624236" cy="516991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0" y="316043"/>
            <a:ext cx="5023491" cy="630942"/>
          </a:xfrm>
          <a:prstGeom prst="rect">
            <a:avLst/>
          </a:prstGeom>
          <a:noFill/>
        </p:spPr>
        <p:txBody>
          <a:bodyPr wrap="none" lIns="91440" tIns="45720" rIns="91440" bIns="45720">
            <a:spAutoFit/>
          </a:bodyPr>
          <a:lstStyle/>
          <a:p>
            <a:pPr algn="ctr"/>
            <a:r>
              <a:rPr lang="en-US" sz="3500" dirty="0" smtClean="0">
                <a:ln w="0"/>
                <a:solidFill>
                  <a:schemeClr val="accent5">
                    <a:lumMod val="75000"/>
                  </a:schemeClr>
                </a:solidFill>
                <a:effectLst>
                  <a:outerShdw blurRad="38100" dist="25400" dir="5400000" algn="ctr" rotWithShape="0">
                    <a:srgbClr val="6E747A">
                      <a:alpha val="43000"/>
                    </a:srgbClr>
                  </a:outerShdw>
                </a:effectLst>
              </a:rPr>
              <a:t>Century: Disconnect Order</a:t>
            </a:r>
          </a:p>
        </p:txBody>
      </p:sp>
      <p:sp>
        <p:nvSpPr>
          <p:cNvPr id="7" name="Rounded Rectangular Callout 6"/>
          <p:cNvSpPr/>
          <p:nvPr/>
        </p:nvSpPr>
        <p:spPr>
          <a:xfrm>
            <a:off x="6345294" y="3270339"/>
            <a:ext cx="1874326" cy="929309"/>
          </a:xfrm>
          <a:prstGeom prst="wedgeRoundRectCallout">
            <a:avLst>
              <a:gd name="adj1" fmla="val -97572"/>
              <a:gd name="adj2" fmla="val -1169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Tree>
    <p:extLst>
      <p:ext uri="{BB962C8B-B14F-4D97-AF65-F5344CB8AC3E}">
        <p14:creationId xmlns="" xmlns:p14="http://schemas.microsoft.com/office/powerpoint/2010/main" val="2540056998"/>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Excelacom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Excelacom PPT Template - v2.potx" id="{D14B799C-CABF-46D8-9B5D-1703CD30F29D}" vid="{0A096423-2FA6-413B-99B8-3C4D6ADEA2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10002</TotalTime>
  <Words>1510</Words>
  <Application>Microsoft Office PowerPoint</Application>
  <PresentationFormat>On-screen Show (4:3)</PresentationFormat>
  <Paragraphs>375</Paragraphs>
  <Slides>112</Slides>
  <Notes>4</Notes>
  <HiddenSlides>0</HiddenSlides>
  <MMClips>0</MMClips>
  <ScaleCrop>false</ScaleCrop>
  <HeadingPairs>
    <vt:vector size="4" baseType="variant">
      <vt:variant>
        <vt:lpstr>Theme</vt:lpstr>
      </vt:variant>
      <vt:variant>
        <vt:i4>1</vt:i4>
      </vt:variant>
      <vt:variant>
        <vt:lpstr>Slide Titles</vt:lpstr>
      </vt:variant>
      <vt:variant>
        <vt:i4>112</vt:i4>
      </vt:variant>
    </vt:vector>
  </HeadingPairs>
  <TitlesOfParts>
    <vt:vector size="113" baseType="lpstr">
      <vt:lpstr>Excelacom Theme</vt:lpstr>
      <vt:lpstr>Slide 1</vt:lpstr>
      <vt:lpstr>Scope</vt:lpstr>
      <vt:lpstr>Slide 3</vt:lpstr>
      <vt:lpstr>Phase 1 - Deliverables</vt:lpstr>
      <vt:lpstr>Phase 2 - Deliverables</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Excelacom Template Aug 2014</dc:title>
  <dc:creator>Yossi Abraham</dc:creator>
  <cp:lastModifiedBy>Naveenkumar.Va</cp:lastModifiedBy>
  <cp:revision>864</cp:revision>
  <dcterms:created xsi:type="dcterms:W3CDTF">2014-06-16T20:03:29Z</dcterms:created>
  <dcterms:modified xsi:type="dcterms:W3CDTF">2015-04-16T10:37:07Z</dcterms:modified>
</cp:coreProperties>
</file>